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56" r:id="rId2"/>
    <p:sldId id="257" r:id="rId3"/>
    <p:sldId id="276" r:id="rId4"/>
    <p:sldId id="260" r:id="rId5"/>
    <p:sldId id="259" r:id="rId6"/>
    <p:sldId id="262" r:id="rId7"/>
    <p:sldId id="273" r:id="rId8"/>
    <p:sldId id="263" r:id="rId9"/>
    <p:sldId id="272" r:id="rId10"/>
    <p:sldId id="264" r:id="rId11"/>
    <p:sldId id="271" r:id="rId12"/>
    <p:sldId id="261" r:id="rId13"/>
    <p:sldId id="265" r:id="rId14"/>
    <p:sldId id="266" r:id="rId15"/>
    <p:sldId id="278" r:id="rId16"/>
    <p:sldId id="275" r:id="rId17"/>
    <p:sldId id="277" r:id="rId18"/>
    <p:sldId id="268" r:id="rId19"/>
    <p:sldId id="274" r:id="rId20"/>
    <p:sldId id="280" r:id="rId21"/>
    <p:sldId id="281" r:id="rId22"/>
    <p:sldId id="282" r:id="rId23"/>
    <p:sldId id="283" r:id="rId24"/>
    <p:sldId id="279" r:id="rId25"/>
    <p:sldId id="269" r:id="rId26"/>
    <p:sldId id="267" r:id="rId27"/>
    <p:sldId id="270"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FC42"/>
    <a:srgbClr val="48AD0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ADD886-4A7C-8BF4-22A7-BE2AA5D1D720}" v="4" dt="2024-10-07T01:04:43.662"/>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936" autoAdjust="0"/>
  </p:normalViewPr>
  <p:slideViewPr>
    <p:cSldViewPr snapToGrid="0">
      <p:cViewPr varScale="1">
        <p:scale>
          <a:sx n="84" d="100"/>
          <a:sy n="84" d="100"/>
        </p:scale>
        <p:origin x="1060"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wang Ding" userId="S::bowang.ding01@student.weltec.ac.nz::e339e2b5-bfbc-4438-b13b-9f7a635b49df" providerId="AD" clId="Web-{52ADD886-4A7C-8BF4-22A7-BE2AA5D1D720}"/>
    <pc:docChg chg="modSld">
      <pc:chgData name="Bowang Ding" userId="S::bowang.ding01@student.weltec.ac.nz::e339e2b5-bfbc-4438-b13b-9f7a635b49df" providerId="AD" clId="Web-{52ADD886-4A7C-8BF4-22A7-BE2AA5D1D720}" dt="2024-10-07T01:04:43.662" v="1" actId="20577"/>
      <pc:docMkLst>
        <pc:docMk/>
      </pc:docMkLst>
      <pc:sldChg chg="modSp">
        <pc:chgData name="Bowang Ding" userId="S::bowang.ding01@student.weltec.ac.nz::e339e2b5-bfbc-4438-b13b-9f7a635b49df" providerId="AD" clId="Web-{52ADD886-4A7C-8BF4-22A7-BE2AA5D1D720}" dt="2024-10-07T01:04:43.662" v="1" actId="20577"/>
        <pc:sldMkLst>
          <pc:docMk/>
          <pc:sldMk cId="3559740166" sldId="256"/>
        </pc:sldMkLst>
        <pc:spChg chg="mod">
          <ac:chgData name="Bowang Ding" userId="S::bowang.ding01@student.weltec.ac.nz::e339e2b5-bfbc-4438-b13b-9f7a635b49df" providerId="AD" clId="Web-{52ADD886-4A7C-8BF4-22A7-BE2AA5D1D720}" dt="2024-10-07T01:04:43.662" v="1" actId="20577"/>
          <ac:spMkLst>
            <pc:docMk/>
            <pc:sldMk cId="3559740166" sldId="256"/>
            <ac:spMk id="4" creationId="{17809857-15A3-D33C-3D04-FDBAA922A49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29E7AE-AA14-4C3B-9D43-07EF0568120A}" type="datetimeFigureOut">
              <a:rPr lang="zh-CN" altLang="en-US" smtClean="0"/>
              <a:t>2024/10/8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7F1DB4-0E7E-4899-B43C-79F52AED0460}" type="slidenum">
              <a:rPr lang="zh-CN" altLang="en-US" smtClean="0"/>
              <a:t>‹#›</a:t>
            </a:fld>
            <a:endParaRPr lang="zh-CN" altLang="en-US"/>
          </a:p>
        </p:txBody>
      </p:sp>
    </p:spTree>
    <p:extLst>
      <p:ext uri="{BB962C8B-B14F-4D97-AF65-F5344CB8AC3E}">
        <p14:creationId xmlns:p14="http://schemas.microsoft.com/office/powerpoint/2010/main" val="3804950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effectLst/>
                <a:latin typeface="Times New Roman" panose="02020603050405020304" pitchFamily="18" charset="0"/>
                <a:ea typeface="DengXian" panose="02010600030101010101" pitchFamily="2" charset="-122"/>
              </a:rPr>
              <a:t>Cross-Site Request Forgery (CSRF) attack: occurs when the user is using a trusted website, at the same time visits a malicious website unknowingly. Then the malicious website sends a fake request to the trusted website. The user’s valid authentication cookie from the trusted website is automatically included in the fake request, and the trusted website processes it and treats it as a valid but harmful action.</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387F1DB4-0E7E-4899-B43C-79F52AED0460}" type="slidenum">
              <a:rPr lang="zh-CN" altLang="en-US" smtClean="0"/>
              <a:t>20</a:t>
            </a:fld>
            <a:endParaRPr lang="zh-CN" altLang="en-US"/>
          </a:p>
        </p:txBody>
      </p:sp>
    </p:spTree>
    <p:extLst>
      <p:ext uri="{BB962C8B-B14F-4D97-AF65-F5344CB8AC3E}">
        <p14:creationId xmlns:p14="http://schemas.microsoft.com/office/powerpoint/2010/main" val="2343975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42769-87A9-7E11-4A1D-C71AC603875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AD2C58C-65AA-8127-C620-483D302C3F4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6157EC4-02D4-37EB-C01F-E9F8673CF7E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1240CB8-E48D-989B-F7A9-5DC13C968B3F}"/>
              </a:ext>
            </a:extLst>
          </p:cNvPr>
          <p:cNvSpPr>
            <a:spLocks noGrp="1"/>
          </p:cNvSpPr>
          <p:nvPr>
            <p:ph type="sldNum" sz="quarter" idx="5"/>
          </p:nvPr>
        </p:nvSpPr>
        <p:spPr/>
        <p:txBody>
          <a:bodyPr/>
          <a:lstStyle/>
          <a:p>
            <a:fld id="{387F1DB4-0E7E-4899-B43C-79F52AED0460}" type="slidenum">
              <a:rPr lang="zh-CN" altLang="en-US" smtClean="0"/>
              <a:t>21</a:t>
            </a:fld>
            <a:endParaRPr lang="zh-CN" altLang="en-US"/>
          </a:p>
        </p:txBody>
      </p:sp>
    </p:spTree>
    <p:extLst>
      <p:ext uri="{BB962C8B-B14F-4D97-AF65-F5344CB8AC3E}">
        <p14:creationId xmlns:p14="http://schemas.microsoft.com/office/powerpoint/2010/main" val="2062799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4F7A9-D443-FB39-A40F-D94A454F19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1113BA-90E6-E816-8278-5A28F1FFD62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86D8DAF-C65E-F5FC-F494-89B02461928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C5FC2E9-5E53-BE57-A2FC-396B35AA4C46}"/>
              </a:ext>
            </a:extLst>
          </p:cNvPr>
          <p:cNvSpPr>
            <a:spLocks noGrp="1"/>
          </p:cNvSpPr>
          <p:nvPr>
            <p:ph type="sldNum" sz="quarter" idx="5"/>
          </p:nvPr>
        </p:nvSpPr>
        <p:spPr/>
        <p:txBody>
          <a:bodyPr/>
          <a:lstStyle/>
          <a:p>
            <a:fld id="{387F1DB4-0E7E-4899-B43C-79F52AED0460}" type="slidenum">
              <a:rPr lang="zh-CN" altLang="en-US" smtClean="0"/>
              <a:t>22</a:t>
            </a:fld>
            <a:endParaRPr lang="zh-CN" altLang="en-US"/>
          </a:p>
        </p:txBody>
      </p:sp>
    </p:spTree>
    <p:extLst>
      <p:ext uri="{BB962C8B-B14F-4D97-AF65-F5344CB8AC3E}">
        <p14:creationId xmlns:p14="http://schemas.microsoft.com/office/powerpoint/2010/main" val="3781955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F01FE-FE44-9A35-219E-5F3EB5D5B04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1B66539-6E71-F8EE-B385-B7AEB08D099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460DE97-6D4A-DD8D-E16C-D73870FDE37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80B5359-2C14-0DF7-2A08-003CAD0B6E2C}"/>
              </a:ext>
            </a:extLst>
          </p:cNvPr>
          <p:cNvSpPr>
            <a:spLocks noGrp="1"/>
          </p:cNvSpPr>
          <p:nvPr>
            <p:ph type="sldNum" sz="quarter" idx="5"/>
          </p:nvPr>
        </p:nvSpPr>
        <p:spPr/>
        <p:txBody>
          <a:bodyPr/>
          <a:lstStyle/>
          <a:p>
            <a:fld id="{387F1DB4-0E7E-4899-B43C-79F52AED0460}" type="slidenum">
              <a:rPr lang="zh-CN" altLang="en-US" smtClean="0"/>
              <a:t>23</a:t>
            </a:fld>
            <a:endParaRPr lang="zh-CN" altLang="en-US"/>
          </a:p>
        </p:txBody>
      </p:sp>
    </p:spTree>
    <p:extLst>
      <p:ext uri="{BB962C8B-B14F-4D97-AF65-F5344CB8AC3E}">
        <p14:creationId xmlns:p14="http://schemas.microsoft.com/office/powerpoint/2010/main" val="3918204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87F1DB4-0E7E-4899-B43C-79F52AED0460}" type="slidenum">
              <a:rPr lang="zh-CN" altLang="en-US" smtClean="0"/>
              <a:t>24</a:t>
            </a:fld>
            <a:endParaRPr lang="zh-CN" altLang="en-US"/>
          </a:p>
        </p:txBody>
      </p:sp>
    </p:spTree>
    <p:extLst>
      <p:ext uri="{BB962C8B-B14F-4D97-AF65-F5344CB8AC3E}">
        <p14:creationId xmlns:p14="http://schemas.microsoft.com/office/powerpoint/2010/main" val="1960985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zh-CN" altLang="en-US"/>
              <a:t>单击此处编辑母版标题样式</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3615C635-E0E9-4B51-B7A2-DE0875A14D73}" type="datetime1">
              <a:rPr lang="zh-CN" altLang="en-US" smtClean="0"/>
              <a:t>2024/10/8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8B1D238-0CF4-45C9-9077-D0FD31D045AD}" type="slidenum">
              <a:rPr lang="zh-CN" altLang="en-US" smtClean="0"/>
              <a:t>‹#›</a:t>
            </a:fld>
            <a:endParaRPr lang="zh-CN" altLang="en-US"/>
          </a:p>
        </p:txBody>
      </p:sp>
    </p:spTree>
    <p:extLst>
      <p:ext uri="{BB962C8B-B14F-4D97-AF65-F5344CB8AC3E}">
        <p14:creationId xmlns:p14="http://schemas.microsoft.com/office/powerpoint/2010/main" val="3936322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622AC18-5684-4BED-A6BE-71FD3B4562C9}" type="datetime1">
              <a:rPr lang="zh-CN" altLang="en-US" smtClean="0"/>
              <a:t>2024/10/8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8B1D238-0CF4-45C9-9077-D0FD31D045AD}" type="slidenum">
              <a:rPr lang="zh-CN" altLang="en-US" smtClean="0"/>
              <a:t>‹#›</a:t>
            </a:fld>
            <a:endParaRPr lang="zh-CN" altLang="en-US"/>
          </a:p>
        </p:txBody>
      </p:sp>
    </p:spTree>
    <p:extLst>
      <p:ext uri="{BB962C8B-B14F-4D97-AF65-F5344CB8AC3E}">
        <p14:creationId xmlns:p14="http://schemas.microsoft.com/office/powerpoint/2010/main" val="3442539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zh-CN" altLang="en-US"/>
              <a:t>单击此处编辑母版标题样式</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F82E8615-4D5C-4C38-8436-26482F8E40AB}" type="datetime1">
              <a:rPr lang="zh-CN" altLang="en-US" smtClean="0"/>
              <a:t>2024/10/8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8B1D238-0CF4-45C9-9077-D0FD31D045AD}" type="slidenum">
              <a:rPr lang="zh-CN" altLang="en-US" smtClean="0"/>
              <a:t>‹#›</a:t>
            </a:fld>
            <a:endParaRPr lang="zh-CN" altLang="en-US"/>
          </a:p>
        </p:txBody>
      </p:sp>
    </p:spTree>
    <p:extLst>
      <p:ext uri="{BB962C8B-B14F-4D97-AF65-F5344CB8AC3E}">
        <p14:creationId xmlns:p14="http://schemas.microsoft.com/office/powerpoint/2010/main" val="11680669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zh-CN" altLang="en-US"/>
              <a:t>单击此处编辑母版标题样式</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zh-CN" altLang="en-US"/>
              <a:t>单击此处编辑母版文本样式</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FC9164EF-AEA3-4069-89D6-8C34D5422BFE}" type="datetime1">
              <a:rPr lang="zh-CN" altLang="en-US" smtClean="0"/>
              <a:t>2024/10/8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8B1D238-0CF4-45C9-9077-D0FD31D045AD}" type="slidenum">
              <a:rPr lang="zh-CN" altLang="en-US" smtClean="0"/>
              <a:t>‹#›</a:t>
            </a:fld>
            <a:endParaRPr lang="zh-CN" alt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6936867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8214D0C-78C0-437F-BAAF-ACFD8A5D4F95}" type="datetime1">
              <a:rPr lang="zh-CN" altLang="en-US" smtClean="0"/>
              <a:t>2024/10/8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8B1D238-0CF4-45C9-9077-D0FD31D045AD}" type="slidenum">
              <a:rPr lang="zh-CN" altLang="en-US" smtClean="0"/>
              <a:t>‹#›</a:t>
            </a:fld>
            <a:endParaRPr lang="zh-CN" altLang="en-US"/>
          </a:p>
        </p:txBody>
      </p:sp>
    </p:spTree>
    <p:extLst>
      <p:ext uri="{BB962C8B-B14F-4D97-AF65-F5344CB8AC3E}">
        <p14:creationId xmlns:p14="http://schemas.microsoft.com/office/powerpoint/2010/main" val="39347485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CN" altLang="en-US"/>
              <a:t>单击此处编辑母版标题样式</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EFD89A8-D5CF-4B8D-9DC8-8EF04F191201}" type="datetime1">
              <a:rPr lang="zh-CN" altLang="en-US" smtClean="0"/>
              <a:t>2024/10/8</a:t>
            </a:fld>
            <a:endParaRPr lang="zh-CN" altLang="en-US"/>
          </a:p>
        </p:txBody>
      </p:sp>
      <p:sp>
        <p:nvSpPr>
          <p:cNvPr id="4"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8B1D238-0CF4-45C9-9077-D0FD31D045AD}" type="slidenum">
              <a:rPr lang="zh-CN" altLang="en-US" smtClean="0"/>
              <a:t>‹#›</a:t>
            </a:fld>
            <a:endParaRPr lang="zh-CN" altLang="en-US"/>
          </a:p>
        </p:txBody>
      </p:sp>
    </p:spTree>
    <p:extLst>
      <p:ext uri="{BB962C8B-B14F-4D97-AF65-F5344CB8AC3E}">
        <p14:creationId xmlns:p14="http://schemas.microsoft.com/office/powerpoint/2010/main" val="16188786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CN" altLang="en-US"/>
              <a:t>单击此处编辑母版标题样式</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0149D25-2B42-47A9-85B1-141349B9F6FF}" type="datetime1">
              <a:rPr lang="zh-CN" altLang="en-US" smtClean="0"/>
              <a:t>2024/10/8</a:t>
            </a:fld>
            <a:endParaRPr lang="zh-CN" altLang="en-US"/>
          </a:p>
        </p:txBody>
      </p:sp>
      <p:sp>
        <p:nvSpPr>
          <p:cNvPr id="4"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8B1D238-0CF4-45C9-9077-D0FD31D045AD}" type="slidenum">
              <a:rPr lang="zh-CN" altLang="en-US" smtClean="0"/>
              <a:t>‹#›</a:t>
            </a:fld>
            <a:endParaRPr lang="zh-CN" altLang="en-US"/>
          </a:p>
        </p:txBody>
      </p:sp>
    </p:spTree>
    <p:extLst>
      <p:ext uri="{BB962C8B-B14F-4D97-AF65-F5344CB8AC3E}">
        <p14:creationId xmlns:p14="http://schemas.microsoft.com/office/powerpoint/2010/main" val="3498186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nchorCtr="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DF5D895-881C-4645-8B12-B2A1C71B1053}" type="datetime1">
              <a:rPr lang="zh-CN" altLang="en-US" smtClean="0"/>
              <a:t>2024/10/8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8B1D238-0CF4-45C9-9077-D0FD31D045AD}" type="slidenum">
              <a:rPr lang="zh-CN" altLang="en-US" smtClean="0"/>
              <a:t>‹#›</a:t>
            </a:fld>
            <a:endParaRPr lang="zh-CN" altLang="en-US"/>
          </a:p>
        </p:txBody>
      </p:sp>
    </p:spTree>
    <p:extLst>
      <p:ext uri="{BB962C8B-B14F-4D97-AF65-F5344CB8AC3E}">
        <p14:creationId xmlns:p14="http://schemas.microsoft.com/office/powerpoint/2010/main" val="15856702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44CA98E-EE4D-4A54-A526-3A416B5E2FB4}" type="datetime1">
              <a:rPr lang="zh-CN" altLang="en-US" smtClean="0"/>
              <a:t>2024/10/8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8B1D238-0CF4-45C9-9077-D0FD31D045AD}" type="slidenum">
              <a:rPr lang="zh-CN" altLang="en-US" smtClean="0"/>
              <a:t>‹#›</a:t>
            </a:fld>
            <a:endParaRPr lang="zh-CN" altLang="en-US"/>
          </a:p>
        </p:txBody>
      </p:sp>
    </p:spTree>
    <p:extLst>
      <p:ext uri="{BB962C8B-B14F-4D97-AF65-F5344CB8AC3E}">
        <p14:creationId xmlns:p14="http://schemas.microsoft.com/office/powerpoint/2010/main" val="1723864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3"/>
          <p:cNvSpPr>
            <a:spLocks noGrp="1"/>
          </p:cNvSpPr>
          <p:nvPr>
            <p:ph type="dt" sz="half" idx="10"/>
          </p:nvPr>
        </p:nvSpPr>
        <p:spPr/>
        <p:txBody>
          <a:bodyPr/>
          <a:lstStyle/>
          <a:p>
            <a:fld id="{ED04733C-6FF0-4DCD-BA4F-E82E266C84F9}" type="datetime1">
              <a:rPr lang="zh-CN" altLang="en-US" smtClean="0"/>
              <a:t>2024/10/8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8B1D238-0CF4-45C9-9077-D0FD31D045AD}" type="slidenum">
              <a:rPr lang="zh-CN" altLang="en-US" smtClean="0"/>
              <a:t>‹#›</a:t>
            </a:fld>
            <a:endParaRPr lang="zh-CN" altLang="en-US"/>
          </a:p>
        </p:txBody>
      </p:sp>
    </p:spTree>
    <p:extLst>
      <p:ext uri="{BB962C8B-B14F-4D97-AF65-F5344CB8AC3E}">
        <p14:creationId xmlns:p14="http://schemas.microsoft.com/office/powerpoint/2010/main" val="3979811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A4DEC71-BF8E-4A4A-8438-69A6FDB88A7A}" type="datetime1">
              <a:rPr lang="zh-CN" altLang="en-US" smtClean="0"/>
              <a:t>2024/10/8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8B1D238-0CF4-45C9-9077-D0FD31D045AD}" type="slidenum">
              <a:rPr lang="zh-CN" altLang="en-US" smtClean="0"/>
              <a:t>‹#›</a:t>
            </a:fld>
            <a:endParaRPr lang="zh-CN" altLang="en-US"/>
          </a:p>
        </p:txBody>
      </p:sp>
    </p:spTree>
    <p:extLst>
      <p:ext uri="{BB962C8B-B14F-4D97-AF65-F5344CB8AC3E}">
        <p14:creationId xmlns:p14="http://schemas.microsoft.com/office/powerpoint/2010/main" val="15162045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F05BCF73-24F1-481F-9FE1-43724A78C08E}" type="datetime1">
              <a:rPr lang="zh-CN" altLang="en-US" smtClean="0"/>
              <a:t>2024/10/8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8B1D238-0CF4-45C9-9077-D0FD31D045AD}" type="slidenum">
              <a:rPr lang="zh-CN" altLang="en-US" smtClean="0"/>
              <a:t>‹#›</a:t>
            </a:fld>
            <a:endParaRPr lang="zh-CN" altLang="en-US"/>
          </a:p>
        </p:txBody>
      </p:sp>
    </p:spTree>
    <p:extLst>
      <p:ext uri="{BB962C8B-B14F-4D97-AF65-F5344CB8AC3E}">
        <p14:creationId xmlns:p14="http://schemas.microsoft.com/office/powerpoint/2010/main" val="10954988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6FF05CB8-B6B0-4A35-ADD6-A3245BB504F3}" type="datetime1">
              <a:rPr lang="zh-CN" altLang="en-US" smtClean="0"/>
              <a:t>2024/10/8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8B1D238-0CF4-45C9-9077-D0FD31D045AD}" type="slidenum">
              <a:rPr lang="zh-CN" altLang="en-US" smtClean="0"/>
              <a:t>‹#›</a:t>
            </a:fld>
            <a:endParaRPr lang="zh-CN" altLang="en-US"/>
          </a:p>
        </p:txBody>
      </p:sp>
    </p:spTree>
    <p:extLst>
      <p:ext uri="{BB962C8B-B14F-4D97-AF65-F5344CB8AC3E}">
        <p14:creationId xmlns:p14="http://schemas.microsoft.com/office/powerpoint/2010/main" val="3507620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7" name="Date Placeholder 2"/>
          <p:cNvSpPr>
            <a:spLocks noGrp="1"/>
          </p:cNvSpPr>
          <p:nvPr>
            <p:ph type="dt" sz="half" idx="10"/>
          </p:nvPr>
        </p:nvSpPr>
        <p:spPr/>
        <p:txBody>
          <a:bodyPr/>
          <a:lstStyle/>
          <a:p>
            <a:fld id="{B9E9AB57-7B6B-4C96-91FA-CC5336892C08}" type="datetime1">
              <a:rPr lang="zh-CN" altLang="en-US" smtClean="0"/>
              <a:t>2024/10/8</a:t>
            </a:fld>
            <a:endParaRPr lang="zh-CN" altLang="en-US"/>
          </a:p>
        </p:txBody>
      </p:sp>
      <p:sp>
        <p:nvSpPr>
          <p:cNvPr id="5" name="Footer Placeholder 3"/>
          <p:cNvSpPr>
            <a:spLocks noGrp="1"/>
          </p:cNvSpPr>
          <p:nvPr>
            <p:ph type="ftr" sz="quarter" idx="11"/>
          </p:nvPr>
        </p:nvSpPr>
        <p:spPr/>
        <p:txBody>
          <a:bodyPr/>
          <a:lstStyle/>
          <a:p>
            <a:endParaRPr lang="zh-CN" altLang="en-US"/>
          </a:p>
        </p:txBody>
      </p:sp>
      <p:sp>
        <p:nvSpPr>
          <p:cNvPr id="6" name="Slide Number Placeholder 4"/>
          <p:cNvSpPr>
            <a:spLocks noGrp="1"/>
          </p:cNvSpPr>
          <p:nvPr>
            <p:ph type="sldNum" sz="quarter" idx="12"/>
          </p:nvPr>
        </p:nvSpPr>
        <p:spPr/>
        <p:txBody>
          <a:bodyPr/>
          <a:lstStyle/>
          <a:p>
            <a:fld id="{D8B1D238-0CF4-45C9-9077-D0FD31D045AD}" type="slidenum">
              <a:rPr lang="zh-CN" altLang="en-US" smtClean="0"/>
              <a:t>‹#›</a:t>
            </a:fld>
            <a:endParaRPr lang="zh-CN" altLang="en-US"/>
          </a:p>
        </p:txBody>
      </p:sp>
    </p:spTree>
    <p:extLst>
      <p:ext uri="{BB962C8B-B14F-4D97-AF65-F5344CB8AC3E}">
        <p14:creationId xmlns:p14="http://schemas.microsoft.com/office/powerpoint/2010/main" val="2291285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D401D95-0C29-4479-82ED-F0C5246B958D}" type="datetime1">
              <a:rPr lang="zh-CN" altLang="en-US" smtClean="0"/>
              <a:t>2024/10/8</a:t>
            </a:fld>
            <a:endParaRPr lang="zh-CN" altLang="en-US"/>
          </a:p>
        </p:txBody>
      </p:sp>
      <p:sp>
        <p:nvSpPr>
          <p:cNvPr id="5" name="Footer Placeholder 2"/>
          <p:cNvSpPr>
            <a:spLocks noGrp="1"/>
          </p:cNvSpPr>
          <p:nvPr>
            <p:ph type="ftr" sz="quarter" idx="11"/>
          </p:nvPr>
        </p:nvSpPr>
        <p:spPr/>
        <p:txBody>
          <a:bodyPr/>
          <a:lstStyle/>
          <a:p>
            <a:endParaRPr lang="zh-CN" altLang="en-US"/>
          </a:p>
        </p:txBody>
      </p:sp>
      <p:sp>
        <p:nvSpPr>
          <p:cNvPr id="6" name="Slide Number Placeholder 3"/>
          <p:cNvSpPr>
            <a:spLocks noGrp="1"/>
          </p:cNvSpPr>
          <p:nvPr>
            <p:ph type="sldNum" sz="quarter" idx="12"/>
          </p:nvPr>
        </p:nvSpPr>
        <p:spPr/>
        <p:txBody>
          <a:bodyPr/>
          <a:lstStyle/>
          <a:p>
            <a:fld id="{D8B1D238-0CF4-45C9-9077-D0FD31D045AD}" type="slidenum">
              <a:rPr lang="zh-CN" altLang="en-US" smtClean="0"/>
              <a:t>‹#›</a:t>
            </a:fld>
            <a:endParaRPr lang="zh-CN" altLang="en-US"/>
          </a:p>
        </p:txBody>
      </p:sp>
    </p:spTree>
    <p:extLst>
      <p:ext uri="{BB962C8B-B14F-4D97-AF65-F5344CB8AC3E}">
        <p14:creationId xmlns:p14="http://schemas.microsoft.com/office/powerpoint/2010/main" val="4094718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7" name="Date Placeholder 4"/>
          <p:cNvSpPr>
            <a:spLocks noGrp="1"/>
          </p:cNvSpPr>
          <p:nvPr>
            <p:ph type="dt" sz="half" idx="10"/>
          </p:nvPr>
        </p:nvSpPr>
        <p:spPr/>
        <p:txBody>
          <a:bodyPr/>
          <a:lstStyle/>
          <a:p>
            <a:fld id="{87EA4CDA-BFD2-4DB7-AC96-67DA15EAAB0B}" type="datetime1">
              <a:rPr lang="zh-CN" altLang="en-US" smtClean="0"/>
              <a:t>2024/10/8</a:t>
            </a:fld>
            <a:endParaRPr lang="zh-CN" altLang="en-US"/>
          </a:p>
        </p:txBody>
      </p:sp>
      <p:sp>
        <p:nvSpPr>
          <p:cNvPr id="5" name="Footer Placeholder 5"/>
          <p:cNvSpPr>
            <a:spLocks noGrp="1"/>
          </p:cNvSpPr>
          <p:nvPr>
            <p:ph type="ftr" sz="quarter" idx="11"/>
          </p:nvPr>
        </p:nvSpPr>
        <p:spPr/>
        <p:txBody>
          <a:bodyPr/>
          <a:lstStyle/>
          <a:p>
            <a:endParaRPr lang="zh-CN" altLang="en-US"/>
          </a:p>
        </p:txBody>
      </p:sp>
      <p:sp>
        <p:nvSpPr>
          <p:cNvPr id="6" name="Slide Number Placeholder 6"/>
          <p:cNvSpPr>
            <a:spLocks noGrp="1"/>
          </p:cNvSpPr>
          <p:nvPr>
            <p:ph type="sldNum" sz="quarter" idx="12"/>
          </p:nvPr>
        </p:nvSpPr>
        <p:spPr/>
        <p:txBody>
          <a:bodyPr/>
          <a:lstStyle/>
          <a:p>
            <a:fld id="{D8B1D238-0CF4-45C9-9077-D0FD31D045AD}" type="slidenum">
              <a:rPr lang="zh-CN" altLang="en-US" smtClean="0"/>
              <a:t>‹#›</a:t>
            </a:fld>
            <a:endParaRPr lang="zh-CN" altLang="en-US"/>
          </a:p>
        </p:txBody>
      </p:sp>
    </p:spTree>
    <p:extLst>
      <p:ext uri="{BB962C8B-B14F-4D97-AF65-F5344CB8AC3E}">
        <p14:creationId xmlns:p14="http://schemas.microsoft.com/office/powerpoint/2010/main" val="4166053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92A784E-0512-402D-AF65-D8BDAFBE8011}" type="datetime1">
              <a:rPr lang="zh-CN" altLang="en-US" smtClean="0"/>
              <a:t>2024/10/8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8B1D238-0CF4-45C9-9077-D0FD31D045AD}" type="slidenum">
              <a:rPr lang="zh-CN" altLang="en-US" smtClean="0"/>
              <a:t>‹#›</a:t>
            </a:fld>
            <a:endParaRPr lang="zh-CN" altLang="en-US"/>
          </a:p>
        </p:txBody>
      </p:sp>
    </p:spTree>
    <p:extLst>
      <p:ext uri="{BB962C8B-B14F-4D97-AF65-F5344CB8AC3E}">
        <p14:creationId xmlns:p14="http://schemas.microsoft.com/office/powerpoint/2010/main" val="1855456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44745E7-65A8-4B83-9B68-6F6ACEB163BF}" type="datetime1">
              <a:rPr lang="zh-CN" altLang="en-US" smtClean="0"/>
              <a:t>2024/10/8</a:t>
            </a:fld>
            <a:endParaRPr lang="zh-CN" alt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zh-CN" alt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8B1D238-0CF4-45C9-9077-D0FD31D045AD}" type="slidenum">
              <a:rPr lang="zh-CN" altLang="en-US" smtClean="0"/>
              <a:t>‹#›</a:t>
            </a:fld>
            <a:endParaRPr lang="zh-CN" altLang="en-US"/>
          </a:p>
        </p:txBody>
      </p:sp>
    </p:spTree>
    <p:extLst>
      <p:ext uri="{BB962C8B-B14F-4D97-AF65-F5344CB8AC3E}">
        <p14:creationId xmlns:p14="http://schemas.microsoft.com/office/powerpoint/2010/main" val="146818623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CE7916-3B6E-2A08-4CDF-48ECD8E0CAD9}"/>
              </a:ext>
            </a:extLst>
          </p:cNvPr>
          <p:cNvSpPr>
            <a:spLocks noGrp="1"/>
          </p:cNvSpPr>
          <p:nvPr>
            <p:ph type="ctrTitle"/>
          </p:nvPr>
        </p:nvSpPr>
        <p:spPr>
          <a:xfrm>
            <a:off x="4132072" y="1687033"/>
            <a:ext cx="3537548" cy="1221338"/>
          </a:xfrm>
        </p:spPr>
        <p:txBody>
          <a:bodyPr/>
          <a:lstStyle/>
          <a:p>
            <a:pPr algn="dist"/>
            <a:r>
              <a:rPr lang="en-GB" altLang="zh-CN" sz="5400" b="1" dirty="0" err="1"/>
              <a:t>ShopEasy</a:t>
            </a:r>
            <a:endParaRPr lang="zh-CN" altLang="en-US" sz="5400" b="1" dirty="0"/>
          </a:p>
        </p:txBody>
      </p:sp>
      <p:sp>
        <p:nvSpPr>
          <p:cNvPr id="4" name="文本框 3">
            <a:extLst>
              <a:ext uri="{FF2B5EF4-FFF2-40B4-BE49-F238E27FC236}">
                <a16:creationId xmlns:a16="http://schemas.microsoft.com/office/drawing/2014/main" id="{17809857-15A3-D33C-3D04-FDBAA922A496}"/>
              </a:ext>
            </a:extLst>
          </p:cNvPr>
          <p:cNvSpPr txBox="1"/>
          <p:nvPr/>
        </p:nvSpPr>
        <p:spPr>
          <a:xfrm>
            <a:off x="8364280" y="4628707"/>
            <a:ext cx="3586716" cy="1891287"/>
          </a:xfrm>
          <a:prstGeom prst="rect">
            <a:avLst/>
          </a:prstGeom>
          <a:noFill/>
        </p:spPr>
        <p:txBody>
          <a:bodyPr wrap="square" lIns="91440" tIns="45720" rIns="91440" bIns="45720" rtlCol="0" anchor="t">
            <a:spAutoFit/>
          </a:bodyPr>
          <a:lstStyle/>
          <a:p>
            <a:pPr>
              <a:lnSpc>
                <a:spcPct val="150000"/>
              </a:lnSpc>
            </a:pPr>
            <a:r>
              <a:rPr lang="en-GB" altLang="zh-CN" sz="2000" b="1" dirty="0">
                <a:latin typeface="Calibri" panose="020F0502020204030204" pitchFamily="34" charset="0"/>
                <a:ea typeface="Calibri" panose="020F0502020204030204" pitchFamily="34" charset="0"/>
                <a:cs typeface="Calibri" panose="020F0502020204030204" pitchFamily="34" charset="0"/>
              </a:rPr>
              <a:t>DDL Team:</a:t>
            </a:r>
          </a:p>
          <a:p>
            <a:pPr>
              <a:lnSpc>
                <a:spcPct val="150000"/>
              </a:lnSpc>
            </a:pPr>
            <a:r>
              <a:rPr lang="en-GB" altLang="zh-CN" sz="2000" dirty="0">
                <a:latin typeface="Calibri" panose="020F0502020204030204" pitchFamily="34" charset="0"/>
                <a:ea typeface="Calibri" panose="020F0502020204030204" pitchFamily="34" charset="0"/>
                <a:cs typeface="Calibri" panose="020F0502020204030204" pitchFamily="34" charset="0"/>
              </a:rPr>
              <a:t>Frances Liu (PM)</a:t>
            </a:r>
          </a:p>
          <a:p>
            <a:pPr>
              <a:lnSpc>
                <a:spcPct val="150000"/>
              </a:lnSpc>
            </a:pPr>
            <a:r>
              <a:rPr lang="en-GB" altLang="zh-CN" sz="2000" dirty="0" err="1">
                <a:latin typeface="Calibri" panose="020F0502020204030204" pitchFamily="34" charset="0"/>
                <a:ea typeface="Calibri" panose="020F0502020204030204" pitchFamily="34" charset="0"/>
                <a:cs typeface="Calibri" panose="020F0502020204030204" pitchFamily="34" charset="0"/>
              </a:rPr>
              <a:t>Bowang</a:t>
            </a:r>
            <a:r>
              <a:rPr lang="en-GB" altLang="zh-CN" sz="2000" dirty="0">
                <a:latin typeface="Calibri" panose="020F0502020204030204" pitchFamily="34" charset="0"/>
                <a:ea typeface="Calibri" panose="020F0502020204030204" pitchFamily="34" charset="0"/>
                <a:cs typeface="Calibri" panose="020F0502020204030204" pitchFamily="34" charset="0"/>
              </a:rPr>
              <a:t> Ding (</a:t>
            </a:r>
            <a:r>
              <a:rPr lang="en-US" altLang="zh-CN" sz="2000" dirty="0">
                <a:latin typeface="Calibri" panose="020F0502020204030204" pitchFamily="34" charset="0"/>
                <a:ea typeface="Calibri" panose="020F0502020204030204" pitchFamily="34" charset="0"/>
                <a:cs typeface="Calibri" panose="020F0502020204030204" pitchFamily="34" charset="0"/>
              </a:rPr>
              <a:t>Developer</a:t>
            </a:r>
            <a:r>
              <a:rPr lang="en-GB" altLang="zh-CN" sz="2000" dirty="0">
                <a:latin typeface="Calibri" panose="020F0502020204030204" pitchFamily="34" charset="0"/>
                <a:ea typeface="Calibri" panose="020F0502020204030204" pitchFamily="34" charset="0"/>
                <a:cs typeface="Calibri" panose="020F0502020204030204" pitchFamily="34" charset="0"/>
              </a:rPr>
              <a:t>)</a:t>
            </a:r>
          </a:p>
          <a:p>
            <a:pPr>
              <a:lnSpc>
                <a:spcPct val="150000"/>
              </a:lnSpc>
            </a:pPr>
            <a:r>
              <a:rPr lang="en-GB" altLang="zh-CN" sz="2000" dirty="0">
                <a:latin typeface="Calibri"/>
                <a:ea typeface="Calibri"/>
                <a:cs typeface="Calibri"/>
              </a:rPr>
              <a:t>Diljot </a:t>
            </a:r>
            <a:r>
              <a:rPr lang="en-GB" altLang="zh-CN" sz="2000">
                <a:latin typeface="Calibri"/>
                <a:ea typeface="Calibri"/>
                <a:cs typeface="Calibri"/>
              </a:rPr>
              <a:t>Singh</a:t>
            </a:r>
            <a:r>
              <a:rPr lang="en-GB" altLang="zh-CN" sz="2000" dirty="0">
                <a:latin typeface="Calibri"/>
                <a:ea typeface="Calibri"/>
                <a:cs typeface="Calibri"/>
              </a:rPr>
              <a:t> (Tester)</a:t>
            </a:r>
            <a:endParaRPr lang="zh-CN" altLang="en-US" sz="2000" dirty="0">
              <a:latin typeface="Calibri"/>
              <a:cs typeface="Calibri"/>
            </a:endParaRPr>
          </a:p>
        </p:txBody>
      </p:sp>
      <p:sp>
        <p:nvSpPr>
          <p:cNvPr id="3" name="标题 1">
            <a:extLst>
              <a:ext uri="{FF2B5EF4-FFF2-40B4-BE49-F238E27FC236}">
                <a16:creationId xmlns:a16="http://schemas.microsoft.com/office/drawing/2014/main" id="{22CAFF2A-C2B8-711A-0BD0-3C4FE6466441}"/>
              </a:ext>
            </a:extLst>
          </p:cNvPr>
          <p:cNvSpPr txBox="1">
            <a:spLocks/>
          </p:cNvSpPr>
          <p:nvPr/>
        </p:nvSpPr>
        <p:spPr>
          <a:xfrm>
            <a:off x="3554596" y="3138377"/>
            <a:ext cx="5858763" cy="581246"/>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altLang="zh-CN" sz="2400" dirty="0"/>
              <a:t>SD6503 Testing and Secure Coding</a:t>
            </a:r>
            <a:endParaRPr lang="zh-CN" altLang="en-US" sz="2400" dirty="0"/>
          </a:p>
        </p:txBody>
      </p:sp>
      <p:sp>
        <p:nvSpPr>
          <p:cNvPr id="5" name="灯片编号占位符 4">
            <a:extLst>
              <a:ext uri="{FF2B5EF4-FFF2-40B4-BE49-F238E27FC236}">
                <a16:creationId xmlns:a16="http://schemas.microsoft.com/office/drawing/2014/main" id="{F01232C7-BB7D-3B72-405C-4357C213640C}"/>
              </a:ext>
            </a:extLst>
          </p:cNvPr>
          <p:cNvSpPr>
            <a:spLocks noGrp="1"/>
          </p:cNvSpPr>
          <p:nvPr>
            <p:ph type="sldNum" sz="quarter" idx="12"/>
          </p:nvPr>
        </p:nvSpPr>
        <p:spPr/>
        <p:txBody>
          <a:bodyPr/>
          <a:lstStyle/>
          <a:p>
            <a:fld id="{D8B1D238-0CF4-45C9-9077-D0FD31D045AD}" type="slidenum">
              <a:rPr lang="zh-CN" altLang="en-US" smtClean="0"/>
              <a:t>1</a:t>
            </a:fld>
            <a:endParaRPr lang="zh-CN" altLang="en-US"/>
          </a:p>
        </p:txBody>
      </p:sp>
    </p:spTree>
    <p:extLst>
      <p:ext uri="{BB962C8B-B14F-4D97-AF65-F5344CB8AC3E}">
        <p14:creationId xmlns:p14="http://schemas.microsoft.com/office/powerpoint/2010/main" val="35597401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EA93D-9251-F37B-5A19-76A10E2F4368}"/>
              </a:ext>
            </a:extLst>
          </p:cNvPr>
          <p:cNvSpPr>
            <a:spLocks noGrp="1"/>
          </p:cNvSpPr>
          <p:nvPr>
            <p:ph type="title"/>
          </p:nvPr>
        </p:nvSpPr>
        <p:spPr/>
        <p:txBody>
          <a:bodyPr/>
          <a:lstStyle/>
          <a:p>
            <a:r>
              <a:rPr lang="en-NZ" altLang="zh-CN" sz="4000" dirty="0"/>
              <a:t>Testing - BBT</a:t>
            </a:r>
            <a:endParaRPr lang="zh-CN" altLang="en-US" sz="4000" dirty="0"/>
          </a:p>
        </p:txBody>
      </p:sp>
      <p:sp>
        <p:nvSpPr>
          <p:cNvPr id="3" name="内容占位符 2">
            <a:extLst>
              <a:ext uri="{FF2B5EF4-FFF2-40B4-BE49-F238E27FC236}">
                <a16:creationId xmlns:a16="http://schemas.microsoft.com/office/drawing/2014/main" id="{F65BCE6F-EDED-7BB9-0015-91EBD5FCEB39}"/>
              </a:ext>
            </a:extLst>
          </p:cNvPr>
          <p:cNvSpPr>
            <a:spLocks noGrp="1"/>
          </p:cNvSpPr>
          <p:nvPr>
            <p:ph idx="1"/>
          </p:nvPr>
        </p:nvSpPr>
        <p:spPr>
          <a:xfrm>
            <a:off x="4224670" y="724580"/>
            <a:ext cx="6478772" cy="641731"/>
          </a:xfrm>
        </p:spPr>
        <p:txBody>
          <a:bodyPr>
            <a:normAutofit/>
          </a:bodyPr>
          <a:lstStyle/>
          <a:p>
            <a:r>
              <a:rPr lang="en-US" altLang="zh-CN" dirty="0"/>
              <a:t>27 test cases, all passed, no bugs were found</a:t>
            </a:r>
            <a:endParaRPr lang="zh-CN" altLang="en-US" dirty="0"/>
          </a:p>
        </p:txBody>
      </p:sp>
      <p:pic>
        <p:nvPicPr>
          <p:cNvPr id="6" name="图片 5">
            <a:extLst>
              <a:ext uri="{FF2B5EF4-FFF2-40B4-BE49-F238E27FC236}">
                <a16:creationId xmlns:a16="http://schemas.microsoft.com/office/drawing/2014/main" id="{DAFA3D21-3BDE-1A62-ED56-227C9E73DD92}"/>
              </a:ext>
            </a:extLst>
          </p:cNvPr>
          <p:cNvPicPr>
            <a:picLocks noChangeAspect="1"/>
          </p:cNvPicPr>
          <p:nvPr/>
        </p:nvPicPr>
        <p:blipFill>
          <a:blip r:embed="rId2"/>
          <a:stretch>
            <a:fillRect/>
          </a:stretch>
        </p:blipFill>
        <p:spPr>
          <a:xfrm>
            <a:off x="646110" y="1638172"/>
            <a:ext cx="9823415" cy="5024881"/>
          </a:xfrm>
          <a:prstGeom prst="rect">
            <a:avLst/>
          </a:prstGeom>
        </p:spPr>
      </p:pic>
      <p:sp>
        <p:nvSpPr>
          <p:cNvPr id="4" name="灯片编号占位符 3">
            <a:extLst>
              <a:ext uri="{FF2B5EF4-FFF2-40B4-BE49-F238E27FC236}">
                <a16:creationId xmlns:a16="http://schemas.microsoft.com/office/drawing/2014/main" id="{A03310C7-F846-7EED-95A0-85EE4242C4F0}"/>
              </a:ext>
            </a:extLst>
          </p:cNvPr>
          <p:cNvSpPr>
            <a:spLocks noGrp="1"/>
          </p:cNvSpPr>
          <p:nvPr>
            <p:ph type="sldNum" sz="quarter" idx="12"/>
          </p:nvPr>
        </p:nvSpPr>
        <p:spPr/>
        <p:txBody>
          <a:bodyPr/>
          <a:lstStyle/>
          <a:p>
            <a:fld id="{D8B1D238-0CF4-45C9-9077-D0FD31D045AD}" type="slidenum">
              <a:rPr lang="zh-CN" altLang="en-US" smtClean="0"/>
              <a:t>10</a:t>
            </a:fld>
            <a:endParaRPr lang="zh-CN" altLang="en-US"/>
          </a:p>
        </p:txBody>
      </p:sp>
    </p:spTree>
    <p:extLst>
      <p:ext uri="{BB962C8B-B14F-4D97-AF65-F5344CB8AC3E}">
        <p14:creationId xmlns:p14="http://schemas.microsoft.com/office/powerpoint/2010/main" val="1449611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EA93D-9251-F37B-5A19-76A10E2F4368}"/>
              </a:ext>
            </a:extLst>
          </p:cNvPr>
          <p:cNvSpPr>
            <a:spLocks noGrp="1"/>
          </p:cNvSpPr>
          <p:nvPr>
            <p:ph type="title"/>
          </p:nvPr>
        </p:nvSpPr>
        <p:spPr/>
        <p:txBody>
          <a:bodyPr/>
          <a:lstStyle/>
          <a:p>
            <a:r>
              <a:rPr lang="en-NZ" altLang="zh-CN" sz="4000" dirty="0"/>
              <a:t>Testing - BBT</a:t>
            </a:r>
            <a:endParaRPr lang="zh-CN" altLang="en-US" sz="4000" dirty="0"/>
          </a:p>
        </p:txBody>
      </p:sp>
      <p:pic>
        <p:nvPicPr>
          <p:cNvPr id="8" name="图片 7">
            <a:extLst>
              <a:ext uri="{FF2B5EF4-FFF2-40B4-BE49-F238E27FC236}">
                <a16:creationId xmlns:a16="http://schemas.microsoft.com/office/drawing/2014/main" id="{59E7F4CB-AE97-9CF6-4C2A-345F5248B467}"/>
              </a:ext>
            </a:extLst>
          </p:cNvPr>
          <p:cNvPicPr>
            <a:picLocks noChangeAspect="1"/>
          </p:cNvPicPr>
          <p:nvPr/>
        </p:nvPicPr>
        <p:blipFill>
          <a:blip r:embed="rId2"/>
          <a:stretch>
            <a:fillRect/>
          </a:stretch>
        </p:blipFill>
        <p:spPr>
          <a:xfrm>
            <a:off x="882844" y="1614406"/>
            <a:ext cx="10270874" cy="4906896"/>
          </a:xfrm>
          <a:prstGeom prst="rect">
            <a:avLst/>
          </a:prstGeom>
        </p:spPr>
      </p:pic>
      <p:sp>
        <p:nvSpPr>
          <p:cNvPr id="4" name="灯片编号占位符 3">
            <a:extLst>
              <a:ext uri="{FF2B5EF4-FFF2-40B4-BE49-F238E27FC236}">
                <a16:creationId xmlns:a16="http://schemas.microsoft.com/office/drawing/2014/main" id="{B136B70C-869E-62C2-B3DB-715FCFAE5D61}"/>
              </a:ext>
            </a:extLst>
          </p:cNvPr>
          <p:cNvSpPr>
            <a:spLocks noGrp="1"/>
          </p:cNvSpPr>
          <p:nvPr>
            <p:ph type="sldNum" sz="quarter" idx="12"/>
          </p:nvPr>
        </p:nvSpPr>
        <p:spPr/>
        <p:txBody>
          <a:bodyPr/>
          <a:lstStyle/>
          <a:p>
            <a:fld id="{D8B1D238-0CF4-45C9-9077-D0FD31D045AD}" type="slidenum">
              <a:rPr lang="zh-CN" altLang="en-US" smtClean="0"/>
              <a:t>11</a:t>
            </a:fld>
            <a:endParaRPr lang="zh-CN" altLang="en-US"/>
          </a:p>
        </p:txBody>
      </p:sp>
      <p:sp>
        <p:nvSpPr>
          <p:cNvPr id="7" name="内容占位符 2">
            <a:extLst>
              <a:ext uri="{FF2B5EF4-FFF2-40B4-BE49-F238E27FC236}">
                <a16:creationId xmlns:a16="http://schemas.microsoft.com/office/drawing/2014/main" id="{8507FC51-EB17-9D02-12DC-F6A6C9C772DE}"/>
              </a:ext>
            </a:extLst>
          </p:cNvPr>
          <p:cNvSpPr txBox="1">
            <a:spLocks/>
          </p:cNvSpPr>
          <p:nvPr/>
        </p:nvSpPr>
        <p:spPr>
          <a:xfrm>
            <a:off x="4224670" y="724580"/>
            <a:ext cx="6478772" cy="64173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altLang="zh-CN"/>
              <a:t>27 test cases, all passed, no bugs were found</a:t>
            </a:r>
            <a:endParaRPr lang="zh-CN" altLang="en-US" dirty="0"/>
          </a:p>
        </p:txBody>
      </p:sp>
    </p:spTree>
    <p:extLst>
      <p:ext uri="{BB962C8B-B14F-4D97-AF65-F5344CB8AC3E}">
        <p14:creationId xmlns:p14="http://schemas.microsoft.com/office/powerpoint/2010/main" val="4132637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B4FE87-C8A1-9D12-662E-609C3B56FE86}"/>
              </a:ext>
            </a:extLst>
          </p:cNvPr>
          <p:cNvSpPr>
            <a:spLocks noGrp="1"/>
          </p:cNvSpPr>
          <p:nvPr>
            <p:ph type="title"/>
          </p:nvPr>
        </p:nvSpPr>
        <p:spPr/>
        <p:txBody>
          <a:bodyPr/>
          <a:lstStyle/>
          <a:p>
            <a:r>
              <a:rPr lang="en-NZ" altLang="zh-CN" sz="4000" dirty="0"/>
              <a:t>Testing - Unit Testing</a:t>
            </a:r>
            <a:endParaRPr lang="zh-CN" altLang="en-US" sz="4000" dirty="0"/>
          </a:p>
        </p:txBody>
      </p:sp>
      <p:sp>
        <p:nvSpPr>
          <p:cNvPr id="5" name="内容占位符 2">
            <a:extLst>
              <a:ext uri="{FF2B5EF4-FFF2-40B4-BE49-F238E27FC236}">
                <a16:creationId xmlns:a16="http://schemas.microsoft.com/office/drawing/2014/main" id="{54FEA7B0-0D51-D849-A302-F45398522B9D}"/>
              </a:ext>
            </a:extLst>
          </p:cNvPr>
          <p:cNvSpPr>
            <a:spLocks noGrp="1"/>
          </p:cNvSpPr>
          <p:nvPr>
            <p:ph idx="1"/>
          </p:nvPr>
        </p:nvSpPr>
        <p:spPr>
          <a:xfrm>
            <a:off x="825225" y="1477693"/>
            <a:ext cx="6901101" cy="698437"/>
          </a:xfrm>
        </p:spPr>
        <p:txBody>
          <a:bodyPr>
            <a:normAutofit/>
          </a:bodyPr>
          <a:lstStyle/>
          <a:p>
            <a:r>
              <a:rPr lang="en-US" altLang="zh-CN" dirty="0"/>
              <a:t>12 test cases, covered all methods, all passed</a:t>
            </a:r>
            <a:endParaRPr lang="zh-CN" altLang="en-US" dirty="0"/>
          </a:p>
        </p:txBody>
      </p:sp>
      <p:sp>
        <p:nvSpPr>
          <p:cNvPr id="3" name="灯片编号占位符 2">
            <a:extLst>
              <a:ext uri="{FF2B5EF4-FFF2-40B4-BE49-F238E27FC236}">
                <a16:creationId xmlns:a16="http://schemas.microsoft.com/office/drawing/2014/main" id="{0FDE1201-0D11-73E7-9B5E-1EBA8CA5A941}"/>
              </a:ext>
            </a:extLst>
          </p:cNvPr>
          <p:cNvSpPr>
            <a:spLocks noGrp="1"/>
          </p:cNvSpPr>
          <p:nvPr>
            <p:ph type="sldNum" sz="quarter" idx="12"/>
          </p:nvPr>
        </p:nvSpPr>
        <p:spPr/>
        <p:txBody>
          <a:bodyPr/>
          <a:lstStyle/>
          <a:p>
            <a:fld id="{D8B1D238-0CF4-45C9-9077-D0FD31D045AD}" type="slidenum">
              <a:rPr lang="zh-CN" altLang="en-US" smtClean="0"/>
              <a:t>12</a:t>
            </a:fld>
            <a:endParaRPr lang="zh-CN" altLang="en-US"/>
          </a:p>
        </p:txBody>
      </p:sp>
      <p:pic>
        <p:nvPicPr>
          <p:cNvPr id="1025" name="Picture 1">
            <a:extLst>
              <a:ext uri="{FF2B5EF4-FFF2-40B4-BE49-F238E27FC236}">
                <a16:creationId xmlns:a16="http://schemas.microsoft.com/office/drawing/2014/main" id="{C11F36D6-5E31-13CD-869E-95AB04339C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5812" y="2176130"/>
            <a:ext cx="8846288" cy="4390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980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5E6DA-AB85-8C41-DFDA-D1B16C70ED53}"/>
              </a:ext>
            </a:extLst>
          </p:cNvPr>
          <p:cNvSpPr>
            <a:spLocks noGrp="1"/>
          </p:cNvSpPr>
          <p:nvPr>
            <p:ph type="title"/>
          </p:nvPr>
        </p:nvSpPr>
        <p:spPr/>
        <p:txBody>
          <a:bodyPr/>
          <a:lstStyle/>
          <a:p>
            <a:r>
              <a:rPr lang="en-NZ" altLang="zh-CN" sz="4000" dirty="0"/>
              <a:t>Testing – Automation Testing </a:t>
            </a:r>
            <a:endParaRPr lang="zh-CN" altLang="en-US" dirty="0"/>
          </a:p>
        </p:txBody>
      </p:sp>
      <p:sp>
        <p:nvSpPr>
          <p:cNvPr id="4" name="灯片编号占位符 3">
            <a:extLst>
              <a:ext uri="{FF2B5EF4-FFF2-40B4-BE49-F238E27FC236}">
                <a16:creationId xmlns:a16="http://schemas.microsoft.com/office/drawing/2014/main" id="{D7C5DF98-08B7-C5B5-2648-6C0181DDB18F}"/>
              </a:ext>
            </a:extLst>
          </p:cNvPr>
          <p:cNvSpPr>
            <a:spLocks noGrp="1"/>
          </p:cNvSpPr>
          <p:nvPr>
            <p:ph type="sldNum" sz="quarter" idx="12"/>
          </p:nvPr>
        </p:nvSpPr>
        <p:spPr/>
        <p:txBody>
          <a:bodyPr/>
          <a:lstStyle/>
          <a:p>
            <a:fld id="{D8B1D238-0CF4-45C9-9077-D0FD31D045AD}" type="slidenum">
              <a:rPr lang="zh-CN" altLang="en-US" smtClean="0"/>
              <a:t>13</a:t>
            </a:fld>
            <a:endParaRPr lang="zh-CN" altLang="en-US"/>
          </a:p>
        </p:txBody>
      </p:sp>
      <p:pic>
        <p:nvPicPr>
          <p:cNvPr id="1025" name="Picture 1">
            <a:extLst>
              <a:ext uri="{FF2B5EF4-FFF2-40B4-BE49-F238E27FC236}">
                <a16:creationId xmlns:a16="http://schemas.microsoft.com/office/drawing/2014/main" id="{CFE5F527-B1F3-A9D8-4037-03DD4193BE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389" y="2686023"/>
            <a:ext cx="10136483" cy="3126594"/>
          </a:xfrm>
          <a:prstGeom prst="rect">
            <a:avLst/>
          </a:prstGeom>
          <a:noFill/>
          <a:extLst>
            <a:ext uri="{909E8E84-426E-40DD-AFC4-6F175D3DCCD1}">
              <a14:hiddenFill xmlns:a14="http://schemas.microsoft.com/office/drawing/2010/main">
                <a:solidFill>
                  <a:srgbClr val="FFFFFF"/>
                </a:solidFill>
              </a14:hiddenFill>
            </a:ext>
          </a:extLst>
        </p:spPr>
      </p:pic>
      <p:sp>
        <p:nvSpPr>
          <p:cNvPr id="5" name="内容占位符 2">
            <a:extLst>
              <a:ext uri="{FF2B5EF4-FFF2-40B4-BE49-F238E27FC236}">
                <a16:creationId xmlns:a16="http://schemas.microsoft.com/office/drawing/2014/main" id="{EA2489B7-80B7-5B17-6D14-A860997941E6}"/>
              </a:ext>
            </a:extLst>
          </p:cNvPr>
          <p:cNvSpPr>
            <a:spLocks noGrp="1"/>
          </p:cNvSpPr>
          <p:nvPr>
            <p:ph idx="1"/>
          </p:nvPr>
        </p:nvSpPr>
        <p:spPr>
          <a:xfrm>
            <a:off x="825225" y="1477693"/>
            <a:ext cx="8262068" cy="698437"/>
          </a:xfrm>
        </p:spPr>
        <p:txBody>
          <a:bodyPr>
            <a:normAutofit/>
          </a:bodyPr>
          <a:lstStyle/>
          <a:p>
            <a:r>
              <a:rPr lang="en-US" altLang="zh-CN" dirty="0"/>
              <a:t>12 test cases, covered all major functions, all passed</a:t>
            </a:r>
            <a:endParaRPr lang="zh-CN" altLang="en-US" dirty="0"/>
          </a:p>
        </p:txBody>
      </p:sp>
    </p:spTree>
    <p:extLst>
      <p:ext uri="{BB962C8B-B14F-4D97-AF65-F5344CB8AC3E}">
        <p14:creationId xmlns:p14="http://schemas.microsoft.com/office/powerpoint/2010/main" val="246252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C11654-E365-FB4F-AB72-D71443CB7C9A}"/>
              </a:ext>
            </a:extLst>
          </p:cNvPr>
          <p:cNvSpPr>
            <a:spLocks noGrp="1"/>
          </p:cNvSpPr>
          <p:nvPr>
            <p:ph type="title"/>
          </p:nvPr>
        </p:nvSpPr>
        <p:spPr>
          <a:xfrm>
            <a:off x="646111" y="452718"/>
            <a:ext cx="10135303" cy="1400530"/>
          </a:xfrm>
        </p:spPr>
        <p:txBody>
          <a:bodyPr/>
          <a:lstStyle/>
          <a:p>
            <a:r>
              <a:rPr lang="en-NZ" altLang="zh-CN" sz="3200" dirty="0"/>
              <a:t>Testing - Performance and Load Testing (JMeter)</a:t>
            </a:r>
            <a:br>
              <a:rPr lang="en-NZ" altLang="zh-CN" sz="3600" dirty="0"/>
            </a:br>
            <a:endParaRPr lang="zh-CN" altLang="en-US" sz="3600" dirty="0"/>
          </a:p>
        </p:txBody>
      </p:sp>
      <p:sp>
        <p:nvSpPr>
          <p:cNvPr id="4" name="灯片编号占位符 3">
            <a:extLst>
              <a:ext uri="{FF2B5EF4-FFF2-40B4-BE49-F238E27FC236}">
                <a16:creationId xmlns:a16="http://schemas.microsoft.com/office/drawing/2014/main" id="{2C19164C-D10A-7D53-7893-DAD446A82BE0}"/>
              </a:ext>
            </a:extLst>
          </p:cNvPr>
          <p:cNvSpPr>
            <a:spLocks noGrp="1"/>
          </p:cNvSpPr>
          <p:nvPr>
            <p:ph type="sldNum" sz="quarter" idx="12"/>
          </p:nvPr>
        </p:nvSpPr>
        <p:spPr/>
        <p:txBody>
          <a:bodyPr/>
          <a:lstStyle/>
          <a:p>
            <a:fld id="{D8B1D238-0CF4-45C9-9077-D0FD31D045AD}" type="slidenum">
              <a:rPr lang="zh-CN" altLang="en-US" smtClean="0"/>
              <a:t>14</a:t>
            </a:fld>
            <a:endParaRPr lang="zh-CN" altLang="en-US"/>
          </a:p>
        </p:txBody>
      </p:sp>
      <p:pic>
        <p:nvPicPr>
          <p:cNvPr id="2050" name="Picture 2" descr="A screenshot of a computer&#10;&#10;Description automatically generated">
            <a:extLst>
              <a:ext uri="{FF2B5EF4-FFF2-40B4-BE49-F238E27FC236}">
                <a16:creationId xmlns:a16="http://schemas.microsoft.com/office/drawing/2014/main" id="{01466873-B5AD-BA89-A386-E66D9F6110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2231" y="1457899"/>
            <a:ext cx="8727780" cy="4947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6072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A1F391E-D3EC-C8D5-209A-32B2ADA9234A}"/>
              </a:ext>
            </a:extLst>
          </p:cNvPr>
          <p:cNvSpPr>
            <a:spLocks noGrp="1"/>
          </p:cNvSpPr>
          <p:nvPr>
            <p:ph idx="1"/>
          </p:nvPr>
        </p:nvSpPr>
        <p:spPr/>
        <p:txBody>
          <a:bodyPr/>
          <a:lstStyle/>
          <a:p>
            <a:endParaRPr lang="zh-CN" altLang="en-US"/>
          </a:p>
        </p:txBody>
      </p:sp>
      <p:sp>
        <p:nvSpPr>
          <p:cNvPr id="4" name="灯片编号占位符 3">
            <a:extLst>
              <a:ext uri="{FF2B5EF4-FFF2-40B4-BE49-F238E27FC236}">
                <a16:creationId xmlns:a16="http://schemas.microsoft.com/office/drawing/2014/main" id="{96CC37D5-EC90-BD9E-6898-58F27F5560AF}"/>
              </a:ext>
            </a:extLst>
          </p:cNvPr>
          <p:cNvSpPr>
            <a:spLocks noGrp="1"/>
          </p:cNvSpPr>
          <p:nvPr>
            <p:ph type="sldNum" sz="quarter" idx="12"/>
          </p:nvPr>
        </p:nvSpPr>
        <p:spPr/>
        <p:txBody>
          <a:bodyPr/>
          <a:lstStyle/>
          <a:p>
            <a:fld id="{D8B1D238-0CF4-45C9-9077-D0FD31D045AD}" type="slidenum">
              <a:rPr lang="zh-CN" altLang="en-US" smtClean="0"/>
              <a:t>15</a:t>
            </a:fld>
            <a:endParaRPr lang="zh-CN" altLang="en-US"/>
          </a:p>
        </p:txBody>
      </p:sp>
      <p:pic>
        <p:nvPicPr>
          <p:cNvPr id="5124" name="Picture 4">
            <a:extLst>
              <a:ext uri="{FF2B5EF4-FFF2-40B4-BE49-F238E27FC236}">
                <a16:creationId xmlns:a16="http://schemas.microsoft.com/office/drawing/2014/main" id="{0631D6F8-EBD2-F13B-E4BF-7198898747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964" y="679572"/>
            <a:ext cx="10273608" cy="5799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625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3F3740C-3031-CB1B-8CD4-9268A49443F3}"/>
              </a:ext>
            </a:extLst>
          </p:cNvPr>
          <p:cNvSpPr>
            <a:spLocks noGrp="1"/>
          </p:cNvSpPr>
          <p:nvPr>
            <p:ph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725DD6C-DD64-7036-609E-045DD4B35E64}"/>
              </a:ext>
            </a:extLst>
          </p:cNvPr>
          <p:cNvSpPr>
            <a:spLocks noGrp="1"/>
          </p:cNvSpPr>
          <p:nvPr>
            <p:ph type="sldNum" sz="quarter" idx="12"/>
          </p:nvPr>
        </p:nvSpPr>
        <p:spPr/>
        <p:txBody>
          <a:bodyPr/>
          <a:lstStyle/>
          <a:p>
            <a:fld id="{D8B1D238-0CF4-45C9-9077-D0FD31D045AD}" type="slidenum">
              <a:rPr lang="zh-CN" altLang="en-US" smtClean="0"/>
              <a:t>16</a:t>
            </a:fld>
            <a:endParaRPr lang="zh-CN" altLang="en-US"/>
          </a:p>
        </p:txBody>
      </p:sp>
      <p:pic>
        <p:nvPicPr>
          <p:cNvPr id="3074" name="Picture 2" descr="A screenshot of a computer&#10;&#10;Description automatically generated">
            <a:extLst>
              <a:ext uri="{FF2B5EF4-FFF2-40B4-BE49-F238E27FC236}">
                <a16:creationId xmlns:a16="http://schemas.microsoft.com/office/drawing/2014/main" id="{2EE725E9-706D-97DE-54AE-4D8CA9927F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847" y="679572"/>
            <a:ext cx="10169796" cy="5713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2012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725DD6C-DD64-7036-609E-045DD4B35E64}"/>
              </a:ext>
            </a:extLst>
          </p:cNvPr>
          <p:cNvSpPr>
            <a:spLocks noGrp="1"/>
          </p:cNvSpPr>
          <p:nvPr>
            <p:ph type="sldNum" sz="quarter" idx="12"/>
          </p:nvPr>
        </p:nvSpPr>
        <p:spPr/>
        <p:txBody>
          <a:bodyPr/>
          <a:lstStyle/>
          <a:p>
            <a:fld id="{D8B1D238-0CF4-45C9-9077-D0FD31D045AD}" type="slidenum">
              <a:rPr lang="zh-CN" altLang="en-US" smtClean="0"/>
              <a:t>17</a:t>
            </a:fld>
            <a:endParaRPr lang="zh-CN" altLang="en-US"/>
          </a:p>
        </p:txBody>
      </p:sp>
      <p:pic>
        <p:nvPicPr>
          <p:cNvPr id="4098" name="Picture 2" descr="jg">
            <a:extLst>
              <a:ext uri="{FF2B5EF4-FFF2-40B4-BE49-F238E27FC236}">
                <a16:creationId xmlns:a16="http://schemas.microsoft.com/office/drawing/2014/main" id="{818FAC37-3B50-B5EB-AE38-8492B442C3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95" y="662522"/>
            <a:ext cx="10334577" cy="5809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6115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994A86-2B25-19BA-CFC2-F692E426F696}"/>
              </a:ext>
            </a:extLst>
          </p:cNvPr>
          <p:cNvSpPr>
            <a:spLocks noGrp="1"/>
          </p:cNvSpPr>
          <p:nvPr>
            <p:ph type="title"/>
          </p:nvPr>
        </p:nvSpPr>
        <p:spPr/>
        <p:txBody>
          <a:bodyPr/>
          <a:lstStyle/>
          <a:p>
            <a:r>
              <a:rPr lang="en-NZ" altLang="zh-CN" sz="4000" dirty="0"/>
              <a:t>Testing - Puma Scan</a:t>
            </a:r>
            <a:endParaRPr lang="zh-CN" altLang="en-US" sz="4000" dirty="0"/>
          </a:p>
        </p:txBody>
      </p:sp>
      <p:sp>
        <p:nvSpPr>
          <p:cNvPr id="4" name="灯片编号占位符 3">
            <a:extLst>
              <a:ext uri="{FF2B5EF4-FFF2-40B4-BE49-F238E27FC236}">
                <a16:creationId xmlns:a16="http://schemas.microsoft.com/office/drawing/2014/main" id="{04BD636C-2B6C-6285-A0F3-690B6EBA6CAD}"/>
              </a:ext>
            </a:extLst>
          </p:cNvPr>
          <p:cNvSpPr>
            <a:spLocks noGrp="1"/>
          </p:cNvSpPr>
          <p:nvPr>
            <p:ph type="sldNum" sz="quarter" idx="12"/>
          </p:nvPr>
        </p:nvSpPr>
        <p:spPr/>
        <p:txBody>
          <a:bodyPr/>
          <a:lstStyle/>
          <a:p>
            <a:fld id="{D8B1D238-0CF4-45C9-9077-D0FD31D045AD}" type="slidenum">
              <a:rPr lang="zh-CN" altLang="en-US" smtClean="0"/>
              <a:t>18</a:t>
            </a:fld>
            <a:endParaRPr lang="zh-CN" altLang="en-US"/>
          </a:p>
        </p:txBody>
      </p:sp>
      <p:pic>
        <p:nvPicPr>
          <p:cNvPr id="3" name="图片 2">
            <a:extLst>
              <a:ext uri="{FF2B5EF4-FFF2-40B4-BE49-F238E27FC236}">
                <a16:creationId xmlns:a16="http://schemas.microsoft.com/office/drawing/2014/main" id="{F9D1ECB4-38C6-E887-5323-2CAD144C4CE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222" b="95873" l="10000" r="90000">
                        <a14:foregroundMark x1="42667" y1="9524" x2="51167" y2="27937"/>
                        <a14:foregroundMark x1="50667" y1="90159" x2="52167" y2="96190"/>
                        <a14:foregroundMark x1="30167" y1="86984" x2="39167" y2="85714"/>
                        <a14:foregroundMark x1="39167" y1="85714" x2="55000" y2="85714"/>
                        <a14:foregroundMark x1="55000" y1="85714" x2="63833" y2="85397"/>
                        <a14:foregroundMark x1="30833" y1="2222" x2="39333" y2="2222"/>
                        <a14:foregroundMark x1="39333" y1="2222" x2="50833" y2="2540"/>
                        <a14:foregroundMark x1="50833" y1="2540" x2="53333" y2="2222"/>
                      </a14:backgroundRemoval>
                    </a14:imgEffect>
                  </a14:imgLayer>
                </a14:imgProps>
              </a:ext>
            </a:extLst>
          </a:blip>
          <a:stretch>
            <a:fillRect/>
          </a:stretch>
        </p:blipFill>
        <p:spPr>
          <a:xfrm>
            <a:off x="5833729" y="143666"/>
            <a:ext cx="1922509" cy="1009317"/>
          </a:xfrm>
          <a:prstGeom prst="rect">
            <a:avLst/>
          </a:prstGeom>
        </p:spPr>
      </p:pic>
      <p:pic>
        <p:nvPicPr>
          <p:cNvPr id="5" name="图片 4">
            <a:extLst>
              <a:ext uri="{FF2B5EF4-FFF2-40B4-BE49-F238E27FC236}">
                <a16:creationId xmlns:a16="http://schemas.microsoft.com/office/drawing/2014/main" id="{134FAF4D-B9AD-97A6-159B-FF96AD792711}"/>
              </a:ext>
            </a:extLst>
          </p:cNvPr>
          <p:cNvPicPr>
            <a:picLocks noChangeAspect="1"/>
          </p:cNvPicPr>
          <p:nvPr/>
        </p:nvPicPr>
        <p:blipFill>
          <a:blip r:embed="rId4"/>
          <a:stretch>
            <a:fillRect/>
          </a:stretch>
        </p:blipFill>
        <p:spPr>
          <a:xfrm>
            <a:off x="1633699" y="1281265"/>
            <a:ext cx="8552292" cy="5475896"/>
          </a:xfrm>
          <a:prstGeom prst="rect">
            <a:avLst/>
          </a:prstGeom>
        </p:spPr>
      </p:pic>
    </p:spTree>
    <p:extLst>
      <p:ext uri="{BB962C8B-B14F-4D97-AF65-F5344CB8AC3E}">
        <p14:creationId xmlns:p14="http://schemas.microsoft.com/office/powerpoint/2010/main" val="1499872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662522E-5777-01DB-E41D-54DDDFD84BA8}"/>
              </a:ext>
            </a:extLst>
          </p:cNvPr>
          <p:cNvSpPr>
            <a:spLocks noGrp="1"/>
          </p:cNvSpPr>
          <p:nvPr>
            <p:ph type="sldNum" sz="quarter" idx="12"/>
          </p:nvPr>
        </p:nvSpPr>
        <p:spPr/>
        <p:txBody>
          <a:bodyPr/>
          <a:lstStyle/>
          <a:p>
            <a:fld id="{D8B1D238-0CF4-45C9-9077-D0FD31D045AD}" type="slidenum">
              <a:rPr lang="zh-CN" altLang="en-US" smtClean="0"/>
              <a:t>19</a:t>
            </a:fld>
            <a:endParaRPr lang="zh-CN" altLang="en-US"/>
          </a:p>
        </p:txBody>
      </p:sp>
      <p:sp>
        <p:nvSpPr>
          <p:cNvPr id="5" name="标题 1">
            <a:extLst>
              <a:ext uri="{FF2B5EF4-FFF2-40B4-BE49-F238E27FC236}">
                <a16:creationId xmlns:a16="http://schemas.microsoft.com/office/drawing/2014/main" id="{EAC5B5BF-268E-7856-5BC8-EF351A700BD4}"/>
              </a:ext>
            </a:extLst>
          </p:cNvPr>
          <p:cNvSpPr>
            <a:spLocks noGrp="1"/>
          </p:cNvSpPr>
          <p:nvPr>
            <p:ph type="title"/>
          </p:nvPr>
        </p:nvSpPr>
        <p:spPr>
          <a:xfrm>
            <a:off x="646111" y="452718"/>
            <a:ext cx="9404723" cy="1400530"/>
          </a:xfrm>
        </p:spPr>
        <p:txBody>
          <a:bodyPr/>
          <a:lstStyle/>
          <a:p>
            <a:r>
              <a:rPr lang="en-NZ" altLang="zh-CN" sz="4000" dirty="0"/>
              <a:t>Testing - Puma Scan</a:t>
            </a:r>
            <a:endParaRPr lang="zh-CN" altLang="en-US" sz="4000" dirty="0"/>
          </a:p>
        </p:txBody>
      </p:sp>
      <p:graphicFrame>
        <p:nvGraphicFramePr>
          <p:cNvPr id="6" name="内容占位符 3">
            <a:extLst>
              <a:ext uri="{FF2B5EF4-FFF2-40B4-BE49-F238E27FC236}">
                <a16:creationId xmlns:a16="http://schemas.microsoft.com/office/drawing/2014/main" id="{6AD00291-8681-F25C-8CA8-768CE263A9D6}"/>
              </a:ext>
            </a:extLst>
          </p:cNvPr>
          <p:cNvGraphicFramePr>
            <a:graphicFrameLocks/>
          </p:cNvGraphicFramePr>
          <p:nvPr>
            <p:extLst>
              <p:ext uri="{D42A27DB-BD31-4B8C-83A1-F6EECF244321}">
                <p14:modId xmlns:p14="http://schemas.microsoft.com/office/powerpoint/2010/main" val="3299152420"/>
              </p:ext>
            </p:extLst>
          </p:nvPr>
        </p:nvGraphicFramePr>
        <p:xfrm>
          <a:off x="727599" y="1279593"/>
          <a:ext cx="11008681" cy="5100982"/>
        </p:xfrm>
        <a:graphic>
          <a:graphicData uri="http://schemas.openxmlformats.org/drawingml/2006/table">
            <a:tbl>
              <a:tblPr firstRow="1" bandRow="1">
                <a:tableStyleId>{00A15C55-8517-42AA-B614-E9B94910E393}</a:tableStyleId>
              </a:tblPr>
              <a:tblGrid>
                <a:gridCol w="1832721">
                  <a:extLst>
                    <a:ext uri="{9D8B030D-6E8A-4147-A177-3AD203B41FA5}">
                      <a16:colId xmlns:a16="http://schemas.microsoft.com/office/drawing/2014/main" val="435596401"/>
                    </a:ext>
                  </a:extLst>
                </a:gridCol>
                <a:gridCol w="1860760">
                  <a:extLst>
                    <a:ext uri="{9D8B030D-6E8A-4147-A177-3AD203B41FA5}">
                      <a16:colId xmlns:a16="http://schemas.microsoft.com/office/drawing/2014/main" val="3647922127"/>
                    </a:ext>
                  </a:extLst>
                </a:gridCol>
                <a:gridCol w="7315200">
                  <a:extLst>
                    <a:ext uri="{9D8B030D-6E8A-4147-A177-3AD203B41FA5}">
                      <a16:colId xmlns:a16="http://schemas.microsoft.com/office/drawing/2014/main" val="3922059164"/>
                    </a:ext>
                  </a:extLst>
                </a:gridCol>
              </a:tblGrid>
              <a:tr h="498502">
                <a:tc>
                  <a:txBody>
                    <a:bodyPr/>
                    <a:lstStyle/>
                    <a:p>
                      <a:r>
                        <a:rPr lang="en-US" altLang="zh-CN" sz="1800" dirty="0"/>
                        <a:t>Vulnerabilities</a:t>
                      </a:r>
                      <a:endParaRPr lang="zh-CN" altLang="en-US" sz="1800" dirty="0"/>
                    </a:p>
                  </a:txBody>
                  <a:tcPr/>
                </a:tc>
                <a:tc>
                  <a:txBody>
                    <a:bodyPr/>
                    <a:lstStyle/>
                    <a:p>
                      <a:pPr algn="ctr"/>
                      <a:r>
                        <a:rPr lang="en-GB" altLang="zh-CN" sz="1800" dirty="0"/>
                        <a:t>Issue Type</a:t>
                      </a:r>
                      <a:endParaRPr lang="zh-CN" altLang="en-US" sz="1800" dirty="0"/>
                    </a:p>
                  </a:txBody>
                  <a:tcPr/>
                </a:tc>
                <a:tc>
                  <a:txBody>
                    <a:bodyPr/>
                    <a:lstStyle/>
                    <a:p>
                      <a:pPr algn="ctr"/>
                      <a:r>
                        <a:rPr lang="en-NZ" altLang="zh-CN" sz="1800" dirty="0"/>
                        <a:t>What </a:t>
                      </a:r>
                      <a:r>
                        <a:rPr lang="en-US" altLang="zh-CN" sz="1800" dirty="0"/>
                        <a:t>are they?</a:t>
                      </a:r>
                      <a:endParaRPr lang="zh-CN" altLang="en-US" sz="1800" dirty="0"/>
                    </a:p>
                  </a:txBody>
                  <a:tcPr/>
                </a:tc>
                <a:extLst>
                  <a:ext uri="{0D108BD9-81ED-4DB2-BD59-A6C34878D82A}">
                    <a16:rowId xmlns:a16="http://schemas.microsoft.com/office/drawing/2014/main" val="1542397524"/>
                  </a:ext>
                </a:extLst>
              </a:tr>
              <a:tr h="845286">
                <a:tc>
                  <a:txBody>
                    <a:bodyPr/>
                    <a:lstStyle/>
                    <a:p>
                      <a:r>
                        <a:rPr lang="en-US" altLang="zh-CN" sz="1600" dirty="0"/>
                        <a:t>SEC0120</a:t>
                      </a:r>
                      <a:endParaRPr lang="zh-CN" altLang="en-US" sz="1600" dirty="0"/>
                    </a:p>
                  </a:txBody>
                  <a:tcPr anchor="ctr"/>
                </a:tc>
                <a:tc>
                  <a:txBody>
                    <a:bodyPr/>
                    <a:lstStyle/>
                    <a:p>
                      <a:pPr algn="just"/>
                      <a:r>
                        <a:rPr lang="en-US" altLang="zh-CN" sz="1600" kern="1200" dirty="0">
                          <a:solidFill>
                            <a:schemeClr val="dk1"/>
                          </a:solidFill>
                          <a:effectLst/>
                          <a:latin typeface="+mn-lt"/>
                          <a:ea typeface="+mn-ea"/>
                          <a:cs typeface="+mn-cs"/>
                        </a:rPr>
                        <a:t>access control</a:t>
                      </a:r>
                    </a:p>
                  </a:txBody>
                  <a:tcPr anchor="ctr"/>
                </a:tc>
                <a:tc>
                  <a:txBody>
                    <a:bodyPr/>
                    <a:lstStyle/>
                    <a:p>
                      <a:pPr algn="just"/>
                      <a:r>
                        <a:rPr lang="en-US" altLang="zh-CN" sz="1600" kern="1200" dirty="0">
                          <a:solidFill>
                            <a:schemeClr val="dk1"/>
                          </a:solidFill>
                          <a:effectLst/>
                          <a:latin typeface="+mn-lt"/>
                          <a:ea typeface="+mn-ea"/>
                          <a:cs typeface="+mn-cs"/>
                        </a:rPr>
                        <a:t>Missing Authorize Attribute</a:t>
                      </a:r>
                      <a:endParaRPr lang="zh-CN" altLang="zh-CN" sz="1600" kern="1200" dirty="0">
                        <a:solidFill>
                          <a:schemeClr val="dk1"/>
                        </a:solidFill>
                        <a:effectLst/>
                        <a:latin typeface="+mn-lt"/>
                        <a:ea typeface="+mn-ea"/>
                        <a:cs typeface="+mn-cs"/>
                      </a:endParaRPr>
                    </a:p>
                    <a:p>
                      <a:pPr algn="just"/>
                      <a:r>
                        <a:rPr lang="en-US" altLang="zh-CN" sz="1600" kern="1200" dirty="0">
                          <a:solidFill>
                            <a:schemeClr val="dk1"/>
                          </a:solidFill>
                          <a:effectLst/>
                          <a:latin typeface="+mn-lt"/>
                          <a:ea typeface="+mn-ea"/>
                          <a:cs typeface="+mn-cs"/>
                        </a:rPr>
                        <a:t>It occurs when the application does not properly restrict the access to only the authorized users.</a:t>
                      </a:r>
                      <a:endParaRPr lang="zh-CN" altLang="zh-CN" sz="1600" kern="1200" dirty="0">
                        <a:solidFill>
                          <a:schemeClr val="dk1"/>
                        </a:solidFill>
                        <a:effectLst/>
                        <a:latin typeface="+mn-lt"/>
                        <a:ea typeface="+mn-ea"/>
                        <a:cs typeface="+mn-cs"/>
                      </a:endParaRPr>
                    </a:p>
                    <a:p>
                      <a:pPr algn="just"/>
                      <a:r>
                        <a:rPr lang="en-US" altLang="zh-CN" sz="1600" kern="1200" dirty="0">
                          <a:solidFill>
                            <a:schemeClr val="dk1"/>
                          </a:solidFill>
                          <a:effectLst/>
                          <a:latin typeface="+mn-lt"/>
                          <a:ea typeface="+mn-ea"/>
                          <a:cs typeface="+mn-cs"/>
                        </a:rPr>
                        <a:t>This can lead to the high risk of unauthorized access to sensitive data. </a:t>
                      </a:r>
                      <a:endParaRPr lang="en-US" altLang="zh-CN" sz="1600" i="0" dirty="0"/>
                    </a:p>
                  </a:txBody>
                  <a:tcPr/>
                </a:tc>
                <a:extLst>
                  <a:ext uri="{0D108BD9-81ED-4DB2-BD59-A6C34878D82A}">
                    <a16:rowId xmlns:a16="http://schemas.microsoft.com/office/drawing/2014/main" val="2742219594"/>
                  </a:ext>
                </a:extLst>
              </a:tr>
              <a:tr h="650220">
                <a:tc>
                  <a:txBody>
                    <a:bodyPr/>
                    <a:lstStyle/>
                    <a:p>
                      <a:r>
                        <a:rPr lang="en-US" altLang="zh-CN" sz="1600" dirty="0"/>
                        <a:t>SEC0019</a:t>
                      </a:r>
                      <a:endParaRPr lang="zh-CN" altLang="en-US" sz="1600" dirty="0"/>
                    </a:p>
                  </a:txBody>
                  <a:tcPr anchor="ctr"/>
                </a:tc>
                <a:tc>
                  <a:txBody>
                    <a:bodyPr/>
                    <a:lstStyle/>
                    <a:p>
                      <a:pPr algn="just"/>
                      <a:r>
                        <a:rPr lang="en-US" altLang="zh-CN" sz="1600" kern="1200" dirty="0">
                          <a:solidFill>
                            <a:schemeClr val="dk1"/>
                          </a:solidFill>
                          <a:effectLst/>
                          <a:latin typeface="+mn-lt"/>
                          <a:ea typeface="+mn-ea"/>
                          <a:cs typeface="+mn-cs"/>
                        </a:rPr>
                        <a:t>validation</a:t>
                      </a:r>
                      <a:endParaRPr lang="zh-CN" altLang="zh-CN" sz="1600" kern="1200" dirty="0">
                        <a:solidFill>
                          <a:schemeClr val="dk1"/>
                        </a:solidFill>
                        <a:effectLst/>
                        <a:latin typeface="+mn-lt"/>
                        <a:ea typeface="+mn-ea"/>
                        <a:cs typeface="+mn-cs"/>
                      </a:endParaRPr>
                    </a:p>
                  </a:txBody>
                  <a:tcPr anchor="ctr"/>
                </a:tc>
                <a:tc>
                  <a:txBody>
                    <a:bodyPr/>
                    <a:lstStyle/>
                    <a:p>
                      <a:pPr algn="just"/>
                      <a:r>
                        <a:rPr lang="en-US" altLang="zh-CN" sz="1600" kern="1200" dirty="0">
                          <a:solidFill>
                            <a:schemeClr val="dk1"/>
                          </a:solidFill>
                          <a:effectLst/>
                          <a:latin typeface="+mn-lt"/>
                          <a:ea typeface="+mn-ea"/>
                          <a:cs typeface="+mn-cs"/>
                        </a:rPr>
                        <a:t>Missing Anti Forgery Token Attribute</a:t>
                      </a:r>
                      <a:endParaRPr lang="zh-CN" altLang="zh-CN" sz="1600" kern="1200" dirty="0">
                        <a:solidFill>
                          <a:schemeClr val="dk1"/>
                        </a:solidFill>
                        <a:effectLst/>
                        <a:latin typeface="+mn-lt"/>
                        <a:ea typeface="+mn-ea"/>
                        <a:cs typeface="+mn-cs"/>
                      </a:endParaRPr>
                    </a:p>
                    <a:p>
                      <a:pPr algn="just"/>
                      <a:r>
                        <a:rPr lang="en-US" altLang="zh-CN" sz="1600" kern="1200" dirty="0">
                          <a:solidFill>
                            <a:schemeClr val="dk1"/>
                          </a:solidFill>
                          <a:effectLst/>
                          <a:latin typeface="+mn-lt"/>
                          <a:ea typeface="+mn-ea"/>
                          <a:cs typeface="+mn-cs"/>
                        </a:rPr>
                        <a:t>It means missing CSRF protection, which will make the application vulnerable to CSRF attack. </a:t>
                      </a:r>
                      <a:endParaRPr lang="zh-CN" altLang="zh-CN" sz="1600" kern="1200" dirty="0">
                        <a:solidFill>
                          <a:schemeClr val="dk1"/>
                        </a:solidFill>
                        <a:effectLst/>
                        <a:latin typeface="+mn-lt"/>
                        <a:ea typeface="+mn-ea"/>
                        <a:cs typeface="+mn-cs"/>
                      </a:endParaRPr>
                    </a:p>
                  </a:txBody>
                  <a:tcPr/>
                </a:tc>
                <a:extLst>
                  <a:ext uri="{0D108BD9-81ED-4DB2-BD59-A6C34878D82A}">
                    <a16:rowId xmlns:a16="http://schemas.microsoft.com/office/drawing/2014/main" val="2940676903"/>
                  </a:ext>
                </a:extLst>
              </a:tr>
              <a:tr h="732815">
                <a:tc>
                  <a:txBody>
                    <a:bodyPr/>
                    <a:lstStyle/>
                    <a:p>
                      <a:r>
                        <a:rPr lang="en-US" altLang="zh-CN" sz="1600" dirty="0"/>
                        <a:t>SEC0115</a:t>
                      </a:r>
                      <a:endParaRPr lang="zh-CN" altLang="en-US" sz="1600" dirty="0"/>
                    </a:p>
                  </a:txBody>
                  <a:tcPr anchor="ctr"/>
                </a:tc>
                <a:tc>
                  <a:txBody>
                    <a:bodyPr/>
                    <a:lstStyle/>
                    <a:p>
                      <a:pPr algn="just"/>
                      <a:r>
                        <a:rPr lang="en-US" altLang="zh-CN" sz="1600" kern="1200" dirty="0">
                          <a:solidFill>
                            <a:schemeClr val="dk1"/>
                          </a:solidFill>
                          <a:effectLst/>
                          <a:latin typeface="+mn-lt"/>
                          <a:ea typeface="+mn-ea"/>
                          <a:cs typeface="+mn-cs"/>
                        </a:rPr>
                        <a:t>Insure/weak cryptography</a:t>
                      </a:r>
                      <a:endParaRPr lang="zh-CN" altLang="en-US" sz="1600" kern="1200" dirty="0">
                        <a:solidFill>
                          <a:schemeClr val="dk1"/>
                        </a:solidFill>
                        <a:effectLst/>
                        <a:latin typeface="+mn-lt"/>
                        <a:ea typeface="+mn-ea"/>
                        <a:cs typeface="+mn-cs"/>
                      </a:endParaRPr>
                    </a:p>
                  </a:txBody>
                  <a:tcPr anchor="ctr"/>
                </a:tc>
                <a:tc>
                  <a:txBody>
                    <a:bodyPr/>
                    <a:lstStyle/>
                    <a:p>
                      <a:pPr algn="just"/>
                      <a:r>
                        <a:rPr lang="en-US" altLang="zh-CN" sz="1600" kern="1200" dirty="0">
                          <a:solidFill>
                            <a:schemeClr val="dk1"/>
                          </a:solidFill>
                          <a:effectLst/>
                          <a:latin typeface="+mn-lt"/>
                          <a:ea typeface="+mn-ea"/>
                          <a:cs typeface="+mn-cs"/>
                        </a:rPr>
                        <a:t>Insecure Random Number Generator</a:t>
                      </a:r>
                      <a:endParaRPr lang="zh-CN" altLang="zh-CN" sz="1600" kern="1200" dirty="0">
                        <a:solidFill>
                          <a:schemeClr val="dk1"/>
                        </a:solidFill>
                        <a:effectLst/>
                        <a:latin typeface="+mn-lt"/>
                        <a:ea typeface="+mn-ea"/>
                        <a:cs typeface="+mn-cs"/>
                      </a:endParaRPr>
                    </a:p>
                    <a:p>
                      <a:pPr algn="just"/>
                      <a:r>
                        <a:rPr lang="en-US" altLang="zh-CN" sz="1600" kern="1200" dirty="0">
                          <a:solidFill>
                            <a:schemeClr val="dk1"/>
                          </a:solidFill>
                          <a:effectLst/>
                          <a:latin typeface="+mn-lt"/>
                          <a:ea typeface="+mn-ea"/>
                          <a:cs typeface="+mn-cs"/>
                        </a:rPr>
                        <a:t>It occurs when a program uses a cryptographically insure random number generator, such as the </a:t>
                      </a:r>
                      <a:r>
                        <a:rPr lang="en-US" altLang="zh-CN" sz="1600" kern="1200" dirty="0" err="1">
                          <a:solidFill>
                            <a:schemeClr val="dk1"/>
                          </a:solidFill>
                          <a:effectLst/>
                          <a:latin typeface="+mn-lt"/>
                          <a:ea typeface="+mn-ea"/>
                          <a:cs typeface="+mn-cs"/>
                        </a:rPr>
                        <a:t>System.Random</a:t>
                      </a:r>
                      <a:r>
                        <a:rPr lang="en-US" altLang="zh-CN" sz="1600" kern="1200" dirty="0">
                          <a:solidFill>
                            <a:schemeClr val="dk1"/>
                          </a:solidFill>
                          <a:effectLst/>
                          <a:latin typeface="+mn-lt"/>
                          <a:ea typeface="+mn-ea"/>
                          <a:cs typeface="+mn-cs"/>
                        </a:rPr>
                        <a:t>.</a:t>
                      </a:r>
                      <a:endParaRPr lang="zh-CN" altLang="en-US" sz="1600" dirty="0"/>
                    </a:p>
                  </a:txBody>
                  <a:tcPr/>
                </a:tc>
                <a:extLst>
                  <a:ext uri="{0D108BD9-81ED-4DB2-BD59-A6C34878D82A}">
                    <a16:rowId xmlns:a16="http://schemas.microsoft.com/office/drawing/2014/main" val="4293190243"/>
                  </a:ext>
                </a:extLst>
              </a:tr>
              <a:tr h="845286">
                <a:tc>
                  <a:txBody>
                    <a:bodyPr/>
                    <a:lstStyle/>
                    <a:p>
                      <a:r>
                        <a:rPr lang="en-US" altLang="zh-CN" sz="1600" dirty="0"/>
                        <a:t>CS8602</a:t>
                      </a:r>
                      <a:endParaRPr lang="zh-CN" altLang="en-US" sz="1600" dirty="0"/>
                    </a:p>
                  </a:txBody>
                  <a:tcPr anchor="ctr"/>
                </a:tc>
                <a:tc rowSpan="2">
                  <a:txBody>
                    <a:bodyPr/>
                    <a:lstStyle/>
                    <a:p>
                      <a:pPr algn="just"/>
                      <a:r>
                        <a:rPr lang="en-GB" altLang="zh-CN" sz="1600" kern="1200" dirty="0">
                          <a:solidFill>
                            <a:schemeClr val="dk1"/>
                          </a:solidFill>
                          <a:effectLst/>
                          <a:latin typeface="+mn-lt"/>
                          <a:ea typeface="+mn-ea"/>
                          <a:cs typeface="+mn-cs"/>
                        </a:rPr>
                        <a:t>Both </a:t>
                      </a:r>
                      <a:r>
                        <a:rPr lang="en-GB" altLang="zh-CN" sz="1600" dirty="0"/>
                        <a:t>involve null reference</a:t>
                      </a:r>
                      <a:endParaRPr lang="zh-CN" altLang="en-US" sz="1600" kern="1200" dirty="0">
                        <a:solidFill>
                          <a:schemeClr val="dk1"/>
                        </a:solidFill>
                        <a:effectLst/>
                        <a:latin typeface="+mn-lt"/>
                        <a:ea typeface="+mn-ea"/>
                        <a:cs typeface="+mn-cs"/>
                      </a:endParaRPr>
                    </a:p>
                  </a:txBody>
                  <a:tcPr anchor="ctr"/>
                </a:tc>
                <a:tc>
                  <a:txBody>
                    <a:bodyPr/>
                    <a:lstStyle/>
                    <a:p>
                      <a:pPr algn="just"/>
                      <a:r>
                        <a:rPr lang="en-US" altLang="zh-CN" sz="1600" kern="1200" dirty="0">
                          <a:solidFill>
                            <a:schemeClr val="dk1"/>
                          </a:solidFill>
                          <a:effectLst/>
                          <a:latin typeface="+mn-lt"/>
                          <a:ea typeface="+mn-ea"/>
                          <a:cs typeface="+mn-cs"/>
                        </a:rPr>
                        <a:t>Dereference of a possibly null reference</a:t>
                      </a:r>
                      <a:endParaRPr lang="zh-CN" altLang="zh-CN" sz="1600" kern="1200" dirty="0">
                        <a:solidFill>
                          <a:schemeClr val="dk1"/>
                        </a:solidFill>
                        <a:effectLst/>
                        <a:latin typeface="+mn-lt"/>
                        <a:ea typeface="+mn-ea"/>
                        <a:cs typeface="+mn-cs"/>
                      </a:endParaRPr>
                    </a:p>
                    <a:p>
                      <a:pPr algn="just"/>
                      <a:r>
                        <a:rPr lang="en-US" altLang="zh-CN" sz="1600" kern="1200" dirty="0">
                          <a:solidFill>
                            <a:schemeClr val="dk1"/>
                          </a:solidFill>
                          <a:effectLst/>
                          <a:latin typeface="+mn-lt"/>
                          <a:ea typeface="+mn-ea"/>
                          <a:cs typeface="+mn-cs"/>
                        </a:rPr>
                        <a:t>It occurs when you try to access a variable, a method, or property which might be null. Thus, a </a:t>
                      </a:r>
                      <a:r>
                        <a:rPr lang="en-US" altLang="zh-CN" sz="1600" kern="1200" dirty="0" err="1">
                          <a:solidFill>
                            <a:schemeClr val="dk1"/>
                          </a:solidFill>
                          <a:effectLst/>
                          <a:latin typeface="+mn-lt"/>
                          <a:ea typeface="+mn-ea"/>
                          <a:cs typeface="+mn-cs"/>
                        </a:rPr>
                        <a:t>NullReferenceException</a:t>
                      </a:r>
                      <a:r>
                        <a:rPr lang="en-US" altLang="zh-CN" sz="1600" kern="1200" dirty="0">
                          <a:solidFill>
                            <a:schemeClr val="dk1"/>
                          </a:solidFill>
                          <a:effectLst/>
                          <a:latin typeface="+mn-lt"/>
                          <a:ea typeface="+mn-ea"/>
                          <a:cs typeface="+mn-cs"/>
                        </a:rPr>
                        <a:t> can be thrown and even the application can crash.</a:t>
                      </a:r>
                      <a:endParaRPr lang="zh-CN" altLang="en-US" sz="1600" dirty="0"/>
                    </a:p>
                  </a:txBody>
                  <a:tcPr/>
                </a:tc>
                <a:extLst>
                  <a:ext uri="{0D108BD9-81ED-4DB2-BD59-A6C34878D82A}">
                    <a16:rowId xmlns:a16="http://schemas.microsoft.com/office/drawing/2014/main" val="2036509080"/>
                  </a:ext>
                </a:extLst>
              </a:tr>
              <a:tr h="730100">
                <a:tc>
                  <a:txBody>
                    <a:bodyPr/>
                    <a:lstStyle/>
                    <a:p>
                      <a:r>
                        <a:rPr lang="en-US" altLang="zh-CN" sz="1600" dirty="0"/>
                        <a:t>CS8604</a:t>
                      </a:r>
                      <a:endParaRPr lang="zh-CN" altLang="en-US" sz="1600" dirty="0"/>
                    </a:p>
                  </a:txBody>
                  <a:tcPr anchor="ctr"/>
                </a:tc>
                <a:tc vMerge="1">
                  <a:txBody>
                    <a:bodyPr/>
                    <a:lstStyle/>
                    <a:p>
                      <a:pPr algn="just"/>
                      <a:endParaRPr lang="zh-CN" altLang="en-US" sz="1600" kern="1200" dirty="0">
                        <a:solidFill>
                          <a:schemeClr val="dk1"/>
                        </a:solidFill>
                        <a:effectLst/>
                        <a:latin typeface="+mn-lt"/>
                        <a:ea typeface="+mn-ea"/>
                        <a:cs typeface="+mn-cs"/>
                      </a:endParaRPr>
                    </a:p>
                  </a:txBody>
                  <a:tcPr/>
                </a:tc>
                <a:tc>
                  <a:txBody>
                    <a:bodyPr/>
                    <a:lstStyle/>
                    <a:p>
                      <a:pPr algn="just"/>
                      <a:r>
                        <a:rPr lang="en-US" altLang="zh-CN" sz="1600" kern="1200" dirty="0">
                          <a:solidFill>
                            <a:schemeClr val="dk1"/>
                          </a:solidFill>
                          <a:effectLst/>
                          <a:latin typeface="+mn-lt"/>
                          <a:ea typeface="+mn-ea"/>
                          <a:cs typeface="+mn-cs"/>
                        </a:rPr>
                        <a:t>Possible null reference argument for parameter</a:t>
                      </a:r>
                      <a:endParaRPr lang="zh-CN" altLang="zh-CN" sz="1600" kern="1200" dirty="0">
                        <a:solidFill>
                          <a:schemeClr val="dk1"/>
                        </a:solidFill>
                        <a:effectLst/>
                        <a:latin typeface="+mn-lt"/>
                        <a:ea typeface="+mn-ea"/>
                        <a:cs typeface="+mn-cs"/>
                      </a:endParaRPr>
                    </a:p>
                    <a:p>
                      <a:pPr algn="just"/>
                      <a:r>
                        <a:rPr lang="en-US" altLang="zh-CN" sz="1600" kern="1200" dirty="0">
                          <a:solidFill>
                            <a:schemeClr val="dk1"/>
                          </a:solidFill>
                          <a:effectLst/>
                          <a:latin typeface="+mn-lt"/>
                          <a:ea typeface="+mn-ea"/>
                          <a:cs typeface="+mn-cs"/>
                        </a:rPr>
                        <a:t>It occurs when you assign a potentially null value to a non-nullable variable. This can lead to a runtime error.</a:t>
                      </a:r>
                      <a:endParaRPr lang="zh-CN" altLang="en-US" sz="1600" dirty="0"/>
                    </a:p>
                  </a:txBody>
                  <a:tcPr/>
                </a:tc>
                <a:extLst>
                  <a:ext uri="{0D108BD9-81ED-4DB2-BD59-A6C34878D82A}">
                    <a16:rowId xmlns:a16="http://schemas.microsoft.com/office/drawing/2014/main" val="2516448183"/>
                  </a:ext>
                </a:extLst>
              </a:tr>
            </a:tbl>
          </a:graphicData>
        </a:graphic>
      </p:graphicFrame>
    </p:spTree>
    <p:extLst>
      <p:ext uri="{BB962C8B-B14F-4D97-AF65-F5344CB8AC3E}">
        <p14:creationId xmlns:p14="http://schemas.microsoft.com/office/powerpoint/2010/main" val="3609796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F66531-C020-BAE3-09BB-EA4721362F6F}"/>
              </a:ext>
            </a:extLst>
          </p:cNvPr>
          <p:cNvSpPr>
            <a:spLocks noGrp="1"/>
          </p:cNvSpPr>
          <p:nvPr>
            <p:ph type="title"/>
          </p:nvPr>
        </p:nvSpPr>
        <p:spPr/>
        <p:txBody>
          <a:bodyPr/>
          <a:lstStyle/>
          <a:p>
            <a:r>
              <a:rPr lang="en-NZ" altLang="zh-CN" sz="4000" dirty="0"/>
              <a:t>Application Overview</a:t>
            </a:r>
            <a:br>
              <a:rPr lang="en-NZ" altLang="zh-CN" sz="4400" dirty="0"/>
            </a:br>
            <a:endParaRPr lang="zh-CN" altLang="en-US" dirty="0"/>
          </a:p>
        </p:txBody>
      </p:sp>
      <p:sp>
        <p:nvSpPr>
          <p:cNvPr id="3" name="内容占位符 2">
            <a:extLst>
              <a:ext uri="{FF2B5EF4-FFF2-40B4-BE49-F238E27FC236}">
                <a16:creationId xmlns:a16="http://schemas.microsoft.com/office/drawing/2014/main" id="{89A67079-A11B-25AF-3414-A45F8FA54BD9}"/>
              </a:ext>
            </a:extLst>
          </p:cNvPr>
          <p:cNvSpPr>
            <a:spLocks noGrp="1"/>
          </p:cNvSpPr>
          <p:nvPr>
            <p:ph idx="1"/>
          </p:nvPr>
        </p:nvSpPr>
        <p:spPr>
          <a:xfrm>
            <a:off x="314082" y="1995017"/>
            <a:ext cx="4730418" cy="3321262"/>
          </a:xfrm>
        </p:spPr>
        <p:txBody>
          <a:bodyPr>
            <a:normAutofit/>
          </a:bodyPr>
          <a:lstStyle/>
          <a:p>
            <a:r>
              <a:rPr lang="en-US" altLang="zh-CN" sz="1800" dirty="0"/>
              <a:t>shopping web application with essential functions</a:t>
            </a:r>
          </a:p>
          <a:p>
            <a:pPr marL="0" indent="0">
              <a:buNone/>
            </a:pPr>
            <a:endParaRPr lang="en-US" altLang="zh-CN" sz="1900" dirty="0"/>
          </a:p>
          <a:p>
            <a:r>
              <a:rPr lang="en-GB" altLang="zh-CN" sz="1800" dirty="0"/>
              <a:t>user-centric e-commerce platform</a:t>
            </a:r>
          </a:p>
          <a:p>
            <a:pPr marL="0" indent="0">
              <a:buNone/>
            </a:pPr>
            <a:endParaRPr lang="en-GB" altLang="zh-CN" sz="1800" dirty="0"/>
          </a:p>
          <a:p>
            <a:r>
              <a:rPr lang="en-NZ" altLang="zh-CN" sz="1800" dirty="0"/>
              <a:t>browsing and shopping experiences for both guest users and registered customers</a:t>
            </a:r>
            <a:endParaRPr lang="en-US" altLang="zh-CN" sz="1800" dirty="0"/>
          </a:p>
        </p:txBody>
      </p:sp>
      <p:sp>
        <p:nvSpPr>
          <p:cNvPr id="4" name="灯片编号占位符 3">
            <a:extLst>
              <a:ext uri="{FF2B5EF4-FFF2-40B4-BE49-F238E27FC236}">
                <a16:creationId xmlns:a16="http://schemas.microsoft.com/office/drawing/2014/main" id="{028D05B4-0DF9-2278-1C40-B17DD31A5AA5}"/>
              </a:ext>
            </a:extLst>
          </p:cNvPr>
          <p:cNvSpPr>
            <a:spLocks noGrp="1"/>
          </p:cNvSpPr>
          <p:nvPr>
            <p:ph type="sldNum" sz="quarter" idx="12"/>
          </p:nvPr>
        </p:nvSpPr>
        <p:spPr/>
        <p:txBody>
          <a:bodyPr/>
          <a:lstStyle/>
          <a:p>
            <a:fld id="{D8B1D238-0CF4-45C9-9077-D0FD31D045AD}" type="slidenum">
              <a:rPr lang="zh-CN" altLang="en-US" smtClean="0"/>
              <a:t>2</a:t>
            </a:fld>
            <a:endParaRPr lang="zh-CN" altLang="en-US"/>
          </a:p>
        </p:txBody>
      </p:sp>
      <p:pic>
        <p:nvPicPr>
          <p:cNvPr id="7" name="图片 6">
            <a:extLst>
              <a:ext uri="{FF2B5EF4-FFF2-40B4-BE49-F238E27FC236}">
                <a16:creationId xmlns:a16="http://schemas.microsoft.com/office/drawing/2014/main" id="{5A100CEF-D1E1-1D77-9FF5-75703AF4B209}"/>
              </a:ext>
            </a:extLst>
          </p:cNvPr>
          <p:cNvPicPr>
            <a:picLocks noChangeAspect="1"/>
          </p:cNvPicPr>
          <p:nvPr/>
        </p:nvPicPr>
        <p:blipFill>
          <a:blip r:embed="rId2"/>
          <a:stretch>
            <a:fillRect/>
          </a:stretch>
        </p:blipFill>
        <p:spPr>
          <a:xfrm>
            <a:off x="5044499" y="1995016"/>
            <a:ext cx="7067283" cy="3151141"/>
          </a:xfrm>
          <a:prstGeom prst="rect">
            <a:avLst/>
          </a:prstGeom>
        </p:spPr>
      </p:pic>
    </p:spTree>
    <p:extLst>
      <p:ext uri="{BB962C8B-B14F-4D97-AF65-F5344CB8AC3E}">
        <p14:creationId xmlns:p14="http://schemas.microsoft.com/office/powerpoint/2010/main" val="9550092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4B04FB4-DAC7-CEEF-22D6-17978AAD637C}"/>
              </a:ext>
            </a:extLst>
          </p:cNvPr>
          <p:cNvSpPr>
            <a:spLocks noGrp="1"/>
          </p:cNvSpPr>
          <p:nvPr>
            <p:ph type="sldNum" sz="quarter" idx="12"/>
          </p:nvPr>
        </p:nvSpPr>
        <p:spPr/>
        <p:txBody>
          <a:bodyPr/>
          <a:lstStyle/>
          <a:p>
            <a:fld id="{D8B1D238-0CF4-45C9-9077-D0FD31D045AD}" type="slidenum">
              <a:rPr lang="zh-CN" altLang="en-US" smtClean="0"/>
              <a:t>20</a:t>
            </a:fld>
            <a:endParaRPr lang="zh-CN" altLang="en-US"/>
          </a:p>
        </p:txBody>
      </p:sp>
      <p:sp>
        <p:nvSpPr>
          <p:cNvPr id="5" name="AutoShape 2" descr="What is Cross-site Request Forgery (CSRF)? - Creative Ground ...">
            <a:extLst>
              <a:ext uri="{FF2B5EF4-FFF2-40B4-BE49-F238E27FC236}">
                <a16:creationId xmlns:a16="http://schemas.microsoft.com/office/drawing/2014/main" id="{7175A536-4690-E6E3-8FC8-F8CFA11B1265}"/>
              </a:ext>
            </a:extLst>
          </p:cNvPr>
          <p:cNvSpPr>
            <a:spLocks noChangeAspect="1" noChangeArrowheads="1"/>
          </p:cNvSpPr>
          <p:nvPr/>
        </p:nvSpPr>
        <p:spPr bwMode="auto">
          <a:xfrm>
            <a:off x="5943599" y="3276599"/>
            <a:ext cx="3289177" cy="328917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a:extLst>
              <a:ext uri="{FF2B5EF4-FFF2-40B4-BE49-F238E27FC236}">
                <a16:creationId xmlns:a16="http://schemas.microsoft.com/office/drawing/2014/main" id="{F04191E2-E78A-3D69-1016-4D1803B49C3C}"/>
              </a:ext>
            </a:extLst>
          </p:cNvPr>
          <p:cNvPicPr>
            <a:picLocks noChangeAspect="1"/>
          </p:cNvPicPr>
          <p:nvPr/>
        </p:nvPicPr>
        <p:blipFill>
          <a:blip r:embed="rId3"/>
          <a:stretch>
            <a:fillRect/>
          </a:stretch>
        </p:blipFill>
        <p:spPr>
          <a:xfrm>
            <a:off x="2587362" y="234792"/>
            <a:ext cx="6382078" cy="6083613"/>
          </a:xfrm>
          <a:prstGeom prst="rect">
            <a:avLst/>
          </a:prstGeom>
        </p:spPr>
      </p:pic>
      <p:sp>
        <p:nvSpPr>
          <p:cNvPr id="2" name="文本框 1">
            <a:extLst>
              <a:ext uri="{FF2B5EF4-FFF2-40B4-BE49-F238E27FC236}">
                <a16:creationId xmlns:a16="http://schemas.microsoft.com/office/drawing/2014/main" id="{D304F317-9D75-77C2-D234-198F28E3198D}"/>
              </a:ext>
            </a:extLst>
          </p:cNvPr>
          <p:cNvSpPr txBox="1"/>
          <p:nvPr/>
        </p:nvSpPr>
        <p:spPr>
          <a:xfrm>
            <a:off x="2048798" y="6438542"/>
            <a:ext cx="8847802" cy="369332"/>
          </a:xfrm>
          <a:prstGeom prst="rect">
            <a:avLst/>
          </a:prstGeom>
          <a:noFill/>
        </p:spPr>
        <p:txBody>
          <a:bodyPr wrap="square" rtlCol="0">
            <a:spAutoFit/>
          </a:bodyPr>
          <a:lstStyle/>
          <a:p>
            <a:r>
              <a:rPr lang="en-GB" altLang="zh-CN" dirty="0"/>
              <a:t>https://creativegroundtech.com/what-is-cross-site-request-forgery-csrf/</a:t>
            </a:r>
            <a:endParaRPr lang="zh-CN" altLang="en-US" dirty="0"/>
          </a:p>
        </p:txBody>
      </p:sp>
    </p:spTree>
    <p:extLst>
      <p:ext uri="{BB962C8B-B14F-4D97-AF65-F5344CB8AC3E}">
        <p14:creationId xmlns:p14="http://schemas.microsoft.com/office/powerpoint/2010/main" val="29962876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BF2C1-2DBA-2EAD-69BD-1E1C8A5768B4}"/>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B554A84-FA14-C79A-2C49-C83FFBF86136}"/>
              </a:ext>
            </a:extLst>
          </p:cNvPr>
          <p:cNvSpPr>
            <a:spLocks noGrp="1"/>
          </p:cNvSpPr>
          <p:nvPr>
            <p:ph type="sldNum" sz="quarter" idx="12"/>
          </p:nvPr>
        </p:nvSpPr>
        <p:spPr/>
        <p:txBody>
          <a:bodyPr/>
          <a:lstStyle/>
          <a:p>
            <a:fld id="{D8B1D238-0CF4-45C9-9077-D0FD31D045AD}" type="slidenum">
              <a:rPr lang="zh-CN" altLang="en-US" smtClean="0"/>
              <a:t>21</a:t>
            </a:fld>
            <a:endParaRPr lang="zh-CN" altLang="en-US"/>
          </a:p>
        </p:txBody>
      </p:sp>
      <p:sp>
        <p:nvSpPr>
          <p:cNvPr id="5" name="AutoShape 2" descr="What is Cross-site Request Forgery (CSRF)? - Creative Ground ...">
            <a:extLst>
              <a:ext uri="{FF2B5EF4-FFF2-40B4-BE49-F238E27FC236}">
                <a16:creationId xmlns:a16="http://schemas.microsoft.com/office/drawing/2014/main" id="{3A18F786-68F7-6307-DE9C-0185BCED28BF}"/>
              </a:ext>
            </a:extLst>
          </p:cNvPr>
          <p:cNvSpPr>
            <a:spLocks noChangeAspect="1" noChangeArrowheads="1"/>
          </p:cNvSpPr>
          <p:nvPr/>
        </p:nvSpPr>
        <p:spPr bwMode="auto">
          <a:xfrm>
            <a:off x="5943599" y="3276599"/>
            <a:ext cx="3289177" cy="328917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 name="文本框 1">
            <a:extLst>
              <a:ext uri="{FF2B5EF4-FFF2-40B4-BE49-F238E27FC236}">
                <a16:creationId xmlns:a16="http://schemas.microsoft.com/office/drawing/2014/main" id="{0BE81BB6-B203-572D-22E5-D786EFFDFF99}"/>
              </a:ext>
            </a:extLst>
          </p:cNvPr>
          <p:cNvSpPr txBox="1"/>
          <p:nvPr/>
        </p:nvSpPr>
        <p:spPr>
          <a:xfrm>
            <a:off x="791498" y="663306"/>
            <a:ext cx="8847802" cy="400110"/>
          </a:xfrm>
          <a:prstGeom prst="rect">
            <a:avLst/>
          </a:prstGeom>
          <a:noFill/>
        </p:spPr>
        <p:txBody>
          <a:bodyPr wrap="square" rtlCol="0">
            <a:spAutoFit/>
          </a:bodyPr>
          <a:lstStyle/>
          <a:p>
            <a:r>
              <a:rPr lang="en-US" altLang="zh-CN" sz="2000" b="1" dirty="0"/>
              <a:t>Potential Solutions to These Vulnerabilities</a:t>
            </a:r>
            <a:endParaRPr lang="zh-CN" altLang="en-US" sz="2000" b="1" dirty="0"/>
          </a:p>
        </p:txBody>
      </p:sp>
      <p:graphicFrame>
        <p:nvGraphicFramePr>
          <p:cNvPr id="3" name="内容占位符 3">
            <a:extLst>
              <a:ext uri="{FF2B5EF4-FFF2-40B4-BE49-F238E27FC236}">
                <a16:creationId xmlns:a16="http://schemas.microsoft.com/office/drawing/2014/main" id="{4BCB95F4-E810-FCF4-745E-D1A69058019E}"/>
              </a:ext>
            </a:extLst>
          </p:cNvPr>
          <p:cNvGraphicFramePr>
            <a:graphicFrameLocks/>
          </p:cNvGraphicFramePr>
          <p:nvPr>
            <p:extLst>
              <p:ext uri="{D42A27DB-BD31-4B8C-83A1-F6EECF244321}">
                <p14:modId xmlns:p14="http://schemas.microsoft.com/office/powerpoint/2010/main" val="3196215241"/>
              </p:ext>
            </p:extLst>
          </p:nvPr>
        </p:nvGraphicFramePr>
        <p:xfrm>
          <a:off x="1330459" y="2017965"/>
          <a:ext cx="9441180" cy="3050668"/>
        </p:xfrm>
        <a:graphic>
          <a:graphicData uri="http://schemas.openxmlformats.org/drawingml/2006/table">
            <a:tbl>
              <a:tblPr firstRow="1" bandRow="1">
                <a:tableStyleId>{00A15C55-8517-42AA-B614-E9B94910E393}</a:tableStyleId>
              </a:tblPr>
              <a:tblGrid>
                <a:gridCol w="2781300">
                  <a:extLst>
                    <a:ext uri="{9D8B030D-6E8A-4147-A177-3AD203B41FA5}">
                      <a16:colId xmlns:a16="http://schemas.microsoft.com/office/drawing/2014/main" val="435596401"/>
                    </a:ext>
                  </a:extLst>
                </a:gridCol>
                <a:gridCol w="6659880">
                  <a:extLst>
                    <a:ext uri="{9D8B030D-6E8A-4147-A177-3AD203B41FA5}">
                      <a16:colId xmlns:a16="http://schemas.microsoft.com/office/drawing/2014/main" val="3922059164"/>
                    </a:ext>
                  </a:extLst>
                </a:gridCol>
              </a:tblGrid>
              <a:tr h="498502">
                <a:tc>
                  <a:txBody>
                    <a:bodyPr/>
                    <a:lstStyle/>
                    <a:p>
                      <a:r>
                        <a:rPr lang="en-US" altLang="zh-CN" sz="1800" dirty="0"/>
                        <a:t>Vulnerabilities</a:t>
                      </a:r>
                      <a:endParaRPr lang="zh-CN" altLang="en-US" sz="1800" dirty="0"/>
                    </a:p>
                  </a:txBody>
                  <a:tcPr/>
                </a:tc>
                <a:tc>
                  <a:txBody>
                    <a:bodyPr/>
                    <a:lstStyle/>
                    <a:p>
                      <a:pPr algn="ctr"/>
                      <a:r>
                        <a:rPr lang="en-US" altLang="zh-CN" sz="1800" dirty="0"/>
                        <a:t>Potential Solutions</a:t>
                      </a:r>
                      <a:endParaRPr lang="zh-CN" altLang="en-US" sz="1800" dirty="0"/>
                    </a:p>
                  </a:txBody>
                  <a:tcPr/>
                </a:tc>
                <a:extLst>
                  <a:ext uri="{0D108BD9-81ED-4DB2-BD59-A6C34878D82A}">
                    <a16:rowId xmlns:a16="http://schemas.microsoft.com/office/drawing/2014/main" val="1542397524"/>
                  </a:ext>
                </a:extLst>
              </a:tr>
              <a:tr h="845286">
                <a:tc>
                  <a:txBody>
                    <a:bodyPr/>
                    <a:lstStyle/>
                    <a:p>
                      <a:r>
                        <a:rPr lang="en-US" altLang="zh-CN" sz="1800" b="1" dirty="0"/>
                        <a:t>SEC0120</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600" kern="1200" dirty="0">
                          <a:solidFill>
                            <a:schemeClr val="dk1"/>
                          </a:solidFill>
                          <a:effectLst/>
                          <a:latin typeface="+mn-lt"/>
                          <a:ea typeface="+mn-ea"/>
                          <a:cs typeface="+mn-cs"/>
                        </a:rPr>
                        <a:t>Missing Authorize Attribute</a:t>
                      </a:r>
                      <a:endParaRPr lang="zh-CN" altLang="zh-CN" sz="1600" kern="1200" dirty="0">
                        <a:solidFill>
                          <a:schemeClr val="dk1"/>
                        </a:solidFill>
                        <a:effectLst/>
                        <a:latin typeface="+mn-lt"/>
                        <a:ea typeface="+mn-ea"/>
                        <a:cs typeface="+mn-cs"/>
                      </a:endParaRPr>
                    </a:p>
                  </a:txBody>
                  <a:tcPr/>
                </a:tc>
                <a:tc>
                  <a:txBody>
                    <a:bodyPr/>
                    <a:lstStyle/>
                    <a:p>
                      <a:pPr algn="l"/>
                      <a:r>
                        <a:rPr lang="en-US" altLang="zh-CN" sz="1800" kern="1200" dirty="0">
                          <a:solidFill>
                            <a:schemeClr val="dk1"/>
                          </a:solidFill>
                          <a:effectLst/>
                          <a:latin typeface="+mn-lt"/>
                          <a:ea typeface="+mn-ea"/>
                          <a:cs typeface="+mn-cs"/>
                        </a:rPr>
                        <a:t>Use Authorize attribute</a:t>
                      </a:r>
                    </a:p>
                  </a:txBody>
                  <a:tcPr/>
                </a:tc>
                <a:extLst>
                  <a:ext uri="{0D108BD9-81ED-4DB2-BD59-A6C34878D82A}">
                    <a16:rowId xmlns:a16="http://schemas.microsoft.com/office/drawing/2014/main" val="2742219594"/>
                  </a:ext>
                </a:extLst>
              </a:tr>
              <a:tr h="650220">
                <a:tc>
                  <a:txBody>
                    <a:bodyPr/>
                    <a:lstStyle/>
                    <a:p>
                      <a:r>
                        <a:rPr lang="en-US" altLang="zh-CN" sz="1800" b="1" dirty="0"/>
                        <a:t>SEC0019</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600" kern="1200" dirty="0">
                          <a:solidFill>
                            <a:schemeClr val="dk1"/>
                          </a:solidFill>
                          <a:effectLst/>
                          <a:latin typeface="+mn-lt"/>
                          <a:ea typeface="+mn-ea"/>
                          <a:cs typeface="+mn-cs"/>
                        </a:rPr>
                        <a:t>Missing Anti Forgery Token Attribute</a:t>
                      </a:r>
                      <a:endParaRPr lang="zh-CN" altLang="zh-CN" sz="1600" kern="1200" dirty="0">
                        <a:solidFill>
                          <a:schemeClr val="dk1"/>
                        </a:solidFill>
                        <a:effectLst/>
                        <a:latin typeface="+mn-lt"/>
                        <a:ea typeface="+mn-ea"/>
                        <a:cs typeface="+mn-cs"/>
                      </a:endParaRPr>
                    </a:p>
                  </a:txBody>
                  <a:tcPr/>
                </a:tc>
                <a:tc>
                  <a:txBody>
                    <a:bodyPr/>
                    <a:lstStyle/>
                    <a:p>
                      <a:pPr algn="l"/>
                      <a:r>
                        <a:rPr lang="en-GB" altLang="zh-CN" sz="1800" kern="1200" dirty="0">
                          <a:solidFill>
                            <a:schemeClr val="dk1"/>
                          </a:solidFill>
                          <a:effectLst/>
                          <a:latin typeface="+mn-lt"/>
                          <a:ea typeface="+mn-ea"/>
                          <a:cs typeface="+mn-cs"/>
                        </a:rPr>
                        <a:t>Use </a:t>
                      </a:r>
                      <a:r>
                        <a:rPr lang="en-US" altLang="zh-CN" sz="1800" kern="1200" dirty="0" err="1">
                          <a:solidFill>
                            <a:schemeClr val="dk1"/>
                          </a:solidFill>
                          <a:effectLst/>
                          <a:latin typeface="+mn-lt"/>
                          <a:ea typeface="+mn-ea"/>
                          <a:cs typeface="+mn-cs"/>
                        </a:rPr>
                        <a:t>ValidateAntiForgeryToken</a:t>
                      </a:r>
                      <a:r>
                        <a:rPr lang="en-US" altLang="zh-CN" sz="1800" kern="1200" dirty="0">
                          <a:solidFill>
                            <a:schemeClr val="dk1"/>
                          </a:solidFill>
                          <a:effectLst/>
                          <a:latin typeface="+mn-lt"/>
                          <a:ea typeface="+mn-ea"/>
                          <a:cs typeface="+mn-cs"/>
                        </a:rPr>
                        <a:t> attribute</a:t>
                      </a:r>
                      <a:endParaRPr lang="zh-CN" altLang="zh-CN" sz="1800" kern="1200" dirty="0">
                        <a:solidFill>
                          <a:schemeClr val="dk1"/>
                        </a:solidFill>
                        <a:effectLst/>
                        <a:latin typeface="+mn-lt"/>
                        <a:ea typeface="+mn-ea"/>
                        <a:cs typeface="+mn-cs"/>
                      </a:endParaRPr>
                    </a:p>
                  </a:txBody>
                  <a:tcPr/>
                </a:tc>
                <a:extLst>
                  <a:ext uri="{0D108BD9-81ED-4DB2-BD59-A6C34878D82A}">
                    <a16:rowId xmlns:a16="http://schemas.microsoft.com/office/drawing/2014/main" val="2940676903"/>
                  </a:ext>
                </a:extLst>
              </a:tr>
              <a:tr h="732815">
                <a:tc>
                  <a:txBody>
                    <a:bodyPr/>
                    <a:lstStyle/>
                    <a:p>
                      <a:r>
                        <a:rPr lang="en-US" altLang="zh-CN" sz="1800" b="1" dirty="0"/>
                        <a:t>SEC0115</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600" kern="1200" dirty="0">
                          <a:solidFill>
                            <a:schemeClr val="dk1"/>
                          </a:solidFill>
                          <a:effectLst/>
                          <a:latin typeface="+mn-lt"/>
                          <a:ea typeface="+mn-ea"/>
                          <a:cs typeface="+mn-cs"/>
                        </a:rPr>
                        <a:t>Insecure Random Number Generator</a:t>
                      </a:r>
                      <a:endParaRPr lang="zh-CN" altLang="zh-CN" sz="1600" kern="1200" dirty="0">
                        <a:solidFill>
                          <a:schemeClr val="dk1"/>
                        </a:solidFill>
                        <a:effectLst/>
                        <a:latin typeface="+mn-lt"/>
                        <a:ea typeface="+mn-ea"/>
                        <a:cs typeface="+mn-cs"/>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altLang="zh-CN" sz="1800" kern="1200" dirty="0">
                          <a:solidFill>
                            <a:schemeClr val="dk1"/>
                          </a:solidFill>
                          <a:effectLst/>
                          <a:latin typeface="+mn-lt"/>
                          <a:ea typeface="+mn-ea"/>
                          <a:cs typeface="+mn-cs"/>
                        </a:rPr>
                        <a:t>Use </a:t>
                      </a:r>
                      <a:r>
                        <a:rPr lang="en-US" altLang="zh-CN" sz="1800" kern="1200" dirty="0">
                          <a:solidFill>
                            <a:schemeClr val="dk1"/>
                          </a:solidFill>
                          <a:effectLst/>
                          <a:latin typeface="+mn-lt"/>
                          <a:ea typeface="+mn-ea"/>
                          <a:cs typeface="+mn-cs"/>
                        </a:rPr>
                        <a:t>system package like </a:t>
                      </a:r>
                      <a:r>
                        <a:rPr lang="en-US" altLang="zh-CN" sz="1800" kern="1200" dirty="0" err="1">
                          <a:solidFill>
                            <a:schemeClr val="dk1"/>
                          </a:solidFill>
                          <a:effectLst/>
                          <a:latin typeface="+mn-lt"/>
                          <a:ea typeface="+mn-ea"/>
                          <a:cs typeface="+mn-cs"/>
                        </a:rPr>
                        <a:t>Security.Cryptography.RNGCryptoServiceProvider</a:t>
                      </a:r>
                      <a:endParaRPr lang="en-US" altLang="zh-CN" sz="1800" kern="1200" dirty="0">
                        <a:solidFill>
                          <a:schemeClr val="dk1"/>
                        </a:solidFill>
                        <a:effectLst/>
                        <a:latin typeface="+mn-lt"/>
                        <a:ea typeface="+mn-ea"/>
                        <a:cs typeface="+mn-cs"/>
                      </a:endParaRPr>
                    </a:p>
                  </a:txBody>
                  <a:tcPr/>
                </a:tc>
                <a:extLst>
                  <a:ext uri="{0D108BD9-81ED-4DB2-BD59-A6C34878D82A}">
                    <a16:rowId xmlns:a16="http://schemas.microsoft.com/office/drawing/2014/main" val="4293190243"/>
                  </a:ext>
                </a:extLst>
              </a:tr>
            </a:tbl>
          </a:graphicData>
        </a:graphic>
      </p:graphicFrame>
    </p:spTree>
    <p:extLst>
      <p:ext uri="{BB962C8B-B14F-4D97-AF65-F5344CB8AC3E}">
        <p14:creationId xmlns:p14="http://schemas.microsoft.com/office/powerpoint/2010/main" val="18969257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05018-C639-61FD-7B97-6A52C0753FAA}"/>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43C464B-6825-E1D5-98E9-E497E27166B3}"/>
              </a:ext>
            </a:extLst>
          </p:cNvPr>
          <p:cNvSpPr>
            <a:spLocks noGrp="1"/>
          </p:cNvSpPr>
          <p:nvPr>
            <p:ph type="sldNum" sz="quarter" idx="12"/>
          </p:nvPr>
        </p:nvSpPr>
        <p:spPr/>
        <p:txBody>
          <a:bodyPr/>
          <a:lstStyle/>
          <a:p>
            <a:fld id="{D8B1D238-0CF4-45C9-9077-D0FD31D045AD}" type="slidenum">
              <a:rPr lang="zh-CN" altLang="en-US" smtClean="0"/>
              <a:t>22</a:t>
            </a:fld>
            <a:endParaRPr lang="zh-CN" altLang="en-US"/>
          </a:p>
        </p:txBody>
      </p:sp>
      <p:sp>
        <p:nvSpPr>
          <p:cNvPr id="5" name="AutoShape 2" descr="What is Cross-site Request Forgery (CSRF)? - Creative Ground ...">
            <a:extLst>
              <a:ext uri="{FF2B5EF4-FFF2-40B4-BE49-F238E27FC236}">
                <a16:creationId xmlns:a16="http://schemas.microsoft.com/office/drawing/2014/main" id="{09A12D7E-261B-EE30-45DD-7E5A4BFD573E}"/>
              </a:ext>
            </a:extLst>
          </p:cNvPr>
          <p:cNvSpPr>
            <a:spLocks noChangeAspect="1" noChangeArrowheads="1"/>
          </p:cNvSpPr>
          <p:nvPr/>
        </p:nvSpPr>
        <p:spPr bwMode="auto">
          <a:xfrm>
            <a:off x="5943599" y="3276599"/>
            <a:ext cx="3289177" cy="328917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 name="文本框 1">
            <a:extLst>
              <a:ext uri="{FF2B5EF4-FFF2-40B4-BE49-F238E27FC236}">
                <a16:creationId xmlns:a16="http://schemas.microsoft.com/office/drawing/2014/main" id="{A0970BA7-140E-8702-3CE3-A7D0182D52B5}"/>
              </a:ext>
            </a:extLst>
          </p:cNvPr>
          <p:cNvSpPr txBox="1"/>
          <p:nvPr/>
        </p:nvSpPr>
        <p:spPr>
          <a:xfrm>
            <a:off x="745778" y="110064"/>
            <a:ext cx="8847802" cy="861774"/>
          </a:xfrm>
          <a:prstGeom prst="rect">
            <a:avLst/>
          </a:prstGeom>
          <a:noFill/>
        </p:spPr>
        <p:txBody>
          <a:bodyPr wrap="square" rtlCol="0">
            <a:spAutoFit/>
          </a:bodyPr>
          <a:lstStyle/>
          <a:p>
            <a:r>
              <a:rPr lang="en-US" altLang="zh-CN" sz="1600" b="1" dirty="0"/>
              <a:t>Two vulnerabilities were fixed in our code: </a:t>
            </a:r>
          </a:p>
          <a:p>
            <a:r>
              <a:rPr lang="en-US" altLang="zh-CN" sz="1600" b="1" dirty="0"/>
              <a:t>CS8602 </a:t>
            </a:r>
            <a:r>
              <a:rPr lang="en-US" altLang="zh-CN" sz="1600" dirty="0"/>
              <a:t>Dereference of a possibly null reference</a:t>
            </a:r>
            <a:endParaRPr lang="zh-CN" altLang="zh-CN" sz="1600" dirty="0"/>
          </a:p>
          <a:p>
            <a:r>
              <a:rPr lang="en-US" altLang="zh-CN" sz="1600" b="1" dirty="0"/>
              <a:t>CS8604 </a:t>
            </a:r>
            <a:r>
              <a:rPr lang="en-US" altLang="zh-CN" sz="1600" dirty="0"/>
              <a:t>Possible null reference argument for parameter</a:t>
            </a:r>
            <a:endParaRPr lang="zh-CN" altLang="zh-CN" sz="1600" dirty="0"/>
          </a:p>
        </p:txBody>
      </p:sp>
      <p:pic>
        <p:nvPicPr>
          <p:cNvPr id="7" name="图片 6">
            <a:extLst>
              <a:ext uri="{FF2B5EF4-FFF2-40B4-BE49-F238E27FC236}">
                <a16:creationId xmlns:a16="http://schemas.microsoft.com/office/drawing/2014/main" id="{3BD1EAB2-0148-C8F0-1F6B-A96783ADA0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4831" y="1152476"/>
            <a:ext cx="8347349" cy="5519260"/>
          </a:xfrm>
          <a:prstGeom prst="rect">
            <a:avLst/>
          </a:prstGeom>
        </p:spPr>
      </p:pic>
    </p:spTree>
    <p:extLst>
      <p:ext uri="{BB962C8B-B14F-4D97-AF65-F5344CB8AC3E}">
        <p14:creationId xmlns:p14="http://schemas.microsoft.com/office/powerpoint/2010/main" val="41683354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556A4-8CBA-20F8-773C-7358E555E4CA}"/>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F53999B-ED23-227B-7776-A8697FEB43F9}"/>
              </a:ext>
            </a:extLst>
          </p:cNvPr>
          <p:cNvSpPr>
            <a:spLocks noGrp="1"/>
          </p:cNvSpPr>
          <p:nvPr>
            <p:ph type="sldNum" sz="quarter" idx="12"/>
          </p:nvPr>
        </p:nvSpPr>
        <p:spPr/>
        <p:txBody>
          <a:bodyPr/>
          <a:lstStyle/>
          <a:p>
            <a:fld id="{D8B1D238-0CF4-45C9-9077-D0FD31D045AD}" type="slidenum">
              <a:rPr lang="zh-CN" altLang="en-US" smtClean="0"/>
              <a:t>23</a:t>
            </a:fld>
            <a:endParaRPr lang="zh-CN" altLang="en-US"/>
          </a:p>
        </p:txBody>
      </p:sp>
      <p:sp>
        <p:nvSpPr>
          <p:cNvPr id="5" name="AutoShape 2" descr="What is Cross-site Request Forgery (CSRF)? - Creative Ground ...">
            <a:extLst>
              <a:ext uri="{FF2B5EF4-FFF2-40B4-BE49-F238E27FC236}">
                <a16:creationId xmlns:a16="http://schemas.microsoft.com/office/drawing/2014/main" id="{E3131114-D362-5FBB-11AB-FDFD251B3722}"/>
              </a:ext>
            </a:extLst>
          </p:cNvPr>
          <p:cNvSpPr>
            <a:spLocks noChangeAspect="1" noChangeArrowheads="1"/>
          </p:cNvSpPr>
          <p:nvPr/>
        </p:nvSpPr>
        <p:spPr bwMode="auto">
          <a:xfrm>
            <a:off x="5943599" y="3276599"/>
            <a:ext cx="3289177" cy="328917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a:extLst>
              <a:ext uri="{FF2B5EF4-FFF2-40B4-BE49-F238E27FC236}">
                <a16:creationId xmlns:a16="http://schemas.microsoft.com/office/drawing/2014/main" id="{862CFD2C-A3BD-08DD-B8F0-31A13FBA36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978" y="1309571"/>
            <a:ext cx="9776741" cy="4734540"/>
          </a:xfrm>
          <a:prstGeom prst="rect">
            <a:avLst/>
          </a:prstGeom>
        </p:spPr>
      </p:pic>
      <p:sp>
        <p:nvSpPr>
          <p:cNvPr id="7" name="文本框 6">
            <a:extLst>
              <a:ext uri="{FF2B5EF4-FFF2-40B4-BE49-F238E27FC236}">
                <a16:creationId xmlns:a16="http://schemas.microsoft.com/office/drawing/2014/main" id="{8BC271E0-9EA2-67C4-F1CF-F78B425C3928}"/>
              </a:ext>
            </a:extLst>
          </p:cNvPr>
          <p:cNvSpPr txBox="1"/>
          <p:nvPr/>
        </p:nvSpPr>
        <p:spPr>
          <a:xfrm>
            <a:off x="745778" y="110064"/>
            <a:ext cx="8847802" cy="861774"/>
          </a:xfrm>
          <a:prstGeom prst="rect">
            <a:avLst/>
          </a:prstGeom>
          <a:noFill/>
        </p:spPr>
        <p:txBody>
          <a:bodyPr wrap="square" rtlCol="0">
            <a:spAutoFit/>
          </a:bodyPr>
          <a:lstStyle/>
          <a:p>
            <a:r>
              <a:rPr lang="en-US" altLang="zh-CN" sz="1600" b="1" dirty="0"/>
              <a:t>Two vulnerabilities were fixed in our code: </a:t>
            </a:r>
          </a:p>
          <a:p>
            <a:r>
              <a:rPr lang="en-US" altLang="zh-CN" sz="1600" b="1" dirty="0"/>
              <a:t>CS8602 </a:t>
            </a:r>
            <a:r>
              <a:rPr lang="en-US" altLang="zh-CN" sz="1600" dirty="0"/>
              <a:t>Dereference of a possibly null reference</a:t>
            </a:r>
            <a:endParaRPr lang="zh-CN" altLang="zh-CN" sz="1600" dirty="0"/>
          </a:p>
          <a:p>
            <a:r>
              <a:rPr lang="en-US" altLang="zh-CN" sz="1600" b="1" dirty="0"/>
              <a:t>CS8604 </a:t>
            </a:r>
            <a:r>
              <a:rPr lang="en-US" altLang="zh-CN" sz="1600" dirty="0"/>
              <a:t>Possible null reference argument for parameter</a:t>
            </a:r>
            <a:endParaRPr lang="zh-CN" altLang="zh-CN" sz="1600" dirty="0"/>
          </a:p>
        </p:txBody>
      </p:sp>
    </p:spTree>
    <p:extLst>
      <p:ext uri="{BB962C8B-B14F-4D97-AF65-F5344CB8AC3E}">
        <p14:creationId xmlns:p14="http://schemas.microsoft.com/office/powerpoint/2010/main" val="1730923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662522E-5777-01DB-E41D-54DDDFD84BA8}"/>
              </a:ext>
            </a:extLst>
          </p:cNvPr>
          <p:cNvSpPr>
            <a:spLocks noGrp="1"/>
          </p:cNvSpPr>
          <p:nvPr>
            <p:ph type="sldNum" sz="quarter" idx="12"/>
          </p:nvPr>
        </p:nvSpPr>
        <p:spPr/>
        <p:txBody>
          <a:bodyPr/>
          <a:lstStyle/>
          <a:p>
            <a:fld id="{D8B1D238-0CF4-45C9-9077-D0FD31D045AD}" type="slidenum">
              <a:rPr lang="zh-CN" altLang="en-US" smtClean="0"/>
              <a:t>24</a:t>
            </a:fld>
            <a:endParaRPr lang="zh-CN" altLang="en-US"/>
          </a:p>
        </p:txBody>
      </p:sp>
      <p:sp>
        <p:nvSpPr>
          <p:cNvPr id="5" name="标题 1">
            <a:extLst>
              <a:ext uri="{FF2B5EF4-FFF2-40B4-BE49-F238E27FC236}">
                <a16:creationId xmlns:a16="http://schemas.microsoft.com/office/drawing/2014/main" id="{EAC5B5BF-268E-7856-5BC8-EF351A700BD4}"/>
              </a:ext>
            </a:extLst>
          </p:cNvPr>
          <p:cNvSpPr>
            <a:spLocks noGrp="1"/>
          </p:cNvSpPr>
          <p:nvPr>
            <p:ph type="title"/>
          </p:nvPr>
        </p:nvSpPr>
        <p:spPr>
          <a:xfrm>
            <a:off x="646111" y="452718"/>
            <a:ext cx="9404723" cy="1400530"/>
          </a:xfrm>
        </p:spPr>
        <p:txBody>
          <a:bodyPr/>
          <a:lstStyle/>
          <a:p>
            <a:r>
              <a:rPr lang="en-NZ" altLang="zh-CN" sz="4000" dirty="0"/>
              <a:t>Testing - Puma Scan</a:t>
            </a:r>
            <a:endParaRPr lang="zh-CN" altLang="en-US" sz="4000" dirty="0"/>
          </a:p>
        </p:txBody>
      </p:sp>
      <p:pic>
        <p:nvPicPr>
          <p:cNvPr id="2" name="图片 1">
            <a:extLst>
              <a:ext uri="{FF2B5EF4-FFF2-40B4-BE49-F238E27FC236}">
                <a16:creationId xmlns:a16="http://schemas.microsoft.com/office/drawing/2014/main" id="{F997EE0C-3CC2-D923-9FCA-4E2CBD19D121}"/>
              </a:ext>
            </a:extLst>
          </p:cNvPr>
          <p:cNvPicPr>
            <a:picLocks noChangeAspect="1"/>
          </p:cNvPicPr>
          <p:nvPr/>
        </p:nvPicPr>
        <p:blipFill>
          <a:blip r:embed="rId3"/>
          <a:stretch>
            <a:fillRect/>
          </a:stretch>
        </p:blipFill>
        <p:spPr>
          <a:xfrm>
            <a:off x="1085999" y="1197935"/>
            <a:ext cx="8267199" cy="5537141"/>
          </a:xfrm>
          <a:prstGeom prst="rect">
            <a:avLst/>
          </a:prstGeom>
        </p:spPr>
      </p:pic>
      <p:sp>
        <p:nvSpPr>
          <p:cNvPr id="3" name="箭头: 下 2">
            <a:extLst>
              <a:ext uri="{FF2B5EF4-FFF2-40B4-BE49-F238E27FC236}">
                <a16:creationId xmlns:a16="http://schemas.microsoft.com/office/drawing/2014/main" id="{E261ADE8-B8F1-DFA4-43D6-A3590A6A57FC}"/>
              </a:ext>
            </a:extLst>
          </p:cNvPr>
          <p:cNvSpPr/>
          <p:nvPr/>
        </p:nvSpPr>
        <p:spPr>
          <a:xfrm>
            <a:off x="10319020" y="3320174"/>
            <a:ext cx="495246" cy="646331"/>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BCC783A1-7C7A-C510-5049-CD50CCED645C}"/>
              </a:ext>
            </a:extLst>
          </p:cNvPr>
          <p:cNvSpPr txBox="1"/>
          <p:nvPr/>
        </p:nvSpPr>
        <p:spPr>
          <a:xfrm>
            <a:off x="10232974" y="2317578"/>
            <a:ext cx="1591194" cy="646331"/>
          </a:xfrm>
          <a:prstGeom prst="rect">
            <a:avLst/>
          </a:prstGeom>
          <a:noFill/>
        </p:spPr>
        <p:txBody>
          <a:bodyPr wrap="square" rtlCol="0">
            <a:spAutoFit/>
          </a:bodyPr>
          <a:lstStyle/>
          <a:p>
            <a:r>
              <a:rPr lang="en-US" altLang="zh-CN" sz="3600" b="1" dirty="0">
                <a:solidFill>
                  <a:srgbClr val="FF0000"/>
                </a:solidFill>
              </a:rPr>
              <a:t>39</a:t>
            </a:r>
            <a:endParaRPr lang="zh-CN" altLang="en-US" sz="3600" b="1" dirty="0">
              <a:solidFill>
                <a:srgbClr val="FF0000"/>
              </a:solidFill>
            </a:endParaRPr>
          </a:p>
        </p:txBody>
      </p:sp>
      <p:sp>
        <p:nvSpPr>
          <p:cNvPr id="7" name="文本框 6">
            <a:extLst>
              <a:ext uri="{FF2B5EF4-FFF2-40B4-BE49-F238E27FC236}">
                <a16:creationId xmlns:a16="http://schemas.microsoft.com/office/drawing/2014/main" id="{FD75FFF2-963A-8D28-D247-0FE60B6E0D5D}"/>
              </a:ext>
            </a:extLst>
          </p:cNvPr>
          <p:cNvSpPr txBox="1"/>
          <p:nvPr/>
        </p:nvSpPr>
        <p:spPr>
          <a:xfrm>
            <a:off x="10232974" y="4135290"/>
            <a:ext cx="1677086" cy="769441"/>
          </a:xfrm>
          <a:prstGeom prst="rect">
            <a:avLst/>
          </a:prstGeom>
          <a:noFill/>
        </p:spPr>
        <p:txBody>
          <a:bodyPr wrap="square" rtlCol="0">
            <a:spAutoFit/>
          </a:bodyPr>
          <a:lstStyle/>
          <a:p>
            <a:r>
              <a:rPr lang="en-US" altLang="zh-CN" sz="4400" b="1" dirty="0">
                <a:solidFill>
                  <a:srgbClr val="8DFC42"/>
                </a:solidFill>
              </a:rPr>
              <a:t>33</a:t>
            </a:r>
            <a:endParaRPr lang="zh-CN" altLang="en-US" sz="4400" b="1" dirty="0">
              <a:solidFill>
                <a:srgbClr val="8DFC42"/>
              </a:solidFill>
            </a:endParaRPr>
          </a:p>
        </p:txBody>
      </p:sp>
    </p:spTree>
    <p:extLst>
      <p:ext uri="{BB962C8B-B14F-4D97-AF65-F5344CB8AC3E}">
        <p14:creationId xmlns:p14="http://schemas.microsoft.com/office/powerpoint/2010/main" val="8999752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994A86-2B25-19BA-CFC2-F692E426F696}"/>
              </a:ext>
            </a:extLst>
          </p:cNvPr>
          <p:cNvSpPr>
            <a:spLocks noGrp="1"/>
          </p:cNvSpPr>
          <p:nvPr>
            <p:ph type="title"/>
          </p:nvPr>
        </p:nvSpPr>
        <p:spPr/>
        <p:txBody>
          <a:bodyPr/>
          <a:lstStyle/>
          <a:p>
            <a:r>
              <a:rPr lang="en-NZ" altLang="zh-CN" sz="4000" dirty="0"/>
              <a:t>Issues/Challenges faced</a:t>
            </a:r>
            <a:endParaRPr lang="zh-CN" altLang="en-US" dirty="0"/>
          </a:p>
        </p:txBody>
      </p:sp>
      <p:sp>
        <p:nvSpPr>
          <p:cNvPr id="3" name="内容占位符 2">
            <a:extLst>
              <a:ext uri="{FF2B5EF4-FFF2-40B4-BE49-F238E27FC236}">
                <a16:creationId xmlns:a16="http://schemas.microsoft.com/office/drawing/2014/main" id="{1FC6C4E8-9C2C-D2DC-55D2-E99F2928DE1F}"/>
              </a:ext>
            </a:extLst>
          </p:cNvPr>
          <p:cNvSpPr>
            <a:spLocks noGrp="1"/>
          </p:cNvSpPr>
          <p:nvPr>
            <p:ph idx="1"/>
          </p:nvPr>
        </p:nvSpPr>
        <p:spPr>
          <a:xfrm>
            <a:off x="1067870" y="1853248"/>
            <a:ext cx="10500353" cy="3766635"/>
          </a:xfrm>
        </p:spPr>
        <p:txBody>
          <a:bodyPr>
            <a:normAutofit/>
          </a:bodyPr>
          <a:lstStyle/>
          <a:p>
            <a:r>
              <a:rPr lang="en-NZ" altLang="zh-CN" dirty="0"/>
              <a:t>the use of new testing tools due to a lack of experience</a:t>
            </a:r>
          </a:p>
          <a:p>
            <a:r>
              <a:rPr lang="en-NZ" altLang="zh-CN" dirty="0"/>
              <a:t>JMeter usage: except test the home page, controllers also need to be tested.</a:t>
            </a:r>
          </a:p>
          <a:p>
            <a:r>
              <a:rPr lang="en-NZ" altLang="zh-CN" dirty="0"/>
              <a:t>Puma </a:t>
            </a:r>
            <a:r>
              <a:rPr lang="en-US" altLang="zh-CN" dirty="0"/>
              <a:t>Scan is easy to use, but how the solve the discovered errors requires efforts.</a:t>
            </a:r>
            <a:endParaRPr lang="en-NZ" altLang="zh-CN" dirty="0"/>
          </a:p>
          <a:p>
            <a:pPr marL="0" indent="0">
              <a:buNone/>
            </a:pPr>
            <a:endParaRPr lang="en-NZ" altLang="zh-CN" dirty="0"/>
          </a:p>
          <a:p>
            <a:pPr marL="0" indent="0">
              <a:buNone/>
            </a:pPr>
            <a:r>
              <a:rPr lang="en-NZ" altLang="zh-CN" dirty="0"/>
              <a:t>Refer to course slides &amp; videos</a:t>
            </a:r>
          </a:p>
          <a:p>
            <a:pPr marL="0" indent="0">
              <a:buNone/>
            </a:pPr>
            <a:r>
              <a:rPr lang="en-NZ" altLang="zh-CN" dirty="0"/>
              <a:t>Ask help from Richa</a:t>
            </a:r>
          </a:p>
          <a:p>
            <a:pPr marL="0" indent="0">
              <a:buNone/>
            </a:pPr>
            <a:r>
              <a:rPr lang="en-NZ" altLang="zh-CN" dirty="0"/>
              <a:t>Keep communication flowing smoothly within the team</a:t>
            </a:r>
            <a:endParaRPr lang="zh-CN" altLang="en-US" dirty="0"/>
          </a:p>
        </p:txBody>
      </p:sp>
      <p:sp>
        <p:nvSpPr>
          <p:cNvPr id="4" name="灯片编号占位符 3">
            <a:extLst>
              <a:ext uri="{FF2B5EF4-FFF2-40B4-BE49-F238E27FC236}">
                <a16:creationId xmlns:a16="http://schemas.microsoft.com/office/drawing/2014/main" id="{EBE4E813-F6F5-1F28-9D42-BCC30FC3CAEB}"/>
              </a:ext>
            </a:extLst>
          </p:cNvPr>
          <p:cNvSpPr>
            <a:spLocks noGrp="1"/>
          </p:cNvSpPr>
          <p:nvPr>
            <p:ph type="sldNum" sz="quarter" idx="12"/>
          </p:nvPr>
        </p:nvSpPr>
        <p:spPr/>
        <p:txBody>
          <a:bodyPr/>
          <a:lstStyle/>
          <a:p>
            <a:fld id="{D8B1D238-0CF4-45C9-9077-D0FD31D045AD}" type="slidenum">
              <a:rPr lang="zh-CN" altLang="en-US" smtClean="0"/>
              <a:t>25</a:t>
            </a:fld>
            <a:endParaRPr lang="zh-CN" altLang="en-US"/>
          </a:p>
        </p:txBody>
      </p:sp>
    </p:spTree>
    <p:extLst>
      <p:ext uri="{BB962C8B-B14F-4D97-AF65-F5344CB8AC3E}">
        <p14:creationId xmlns:p14="http://schemas.microsoft.com/office/powerpoint/2010/main" val="23903427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994A86-2B25-19BA-CFC2-F692E426F696}"/>
              </a:ext>
            </a:extLst>
          </p:cNvPr>
          <p:cNvSpPr>
            <a:spLocks noGrp="1"/>
          </p:cNvSpPr>
          <p:nvPr>
            <p:ph type="title"/>
          </p:nvPr>
        </p:nvSpPr>
        <p:spPr/>
        <p:txBody>
          <a:bodyPr/>
          <a:lstStyle/>
          <a:p>
            <a:r>
              <a:rPr lang="en-GB" altLang="zh-CN" sz="4000" dirty="0"/>
              <a:t>Successes &amp; Positive Outcomes</a:t>
            </a:r>
            <a:endParaRPr lang="zh-CN" altLang="en-US" sz="4000" dirty="0"/>
          </a:p>
        </p:txBody>
      </p:sp>
      <p:sp>
        <p:nvSpPr>
          <p:cNvPr id="3" name="内容占位符 2">
            <a:extLst>
              <a:ext uri="{FF2B5EF4-FFF2-40B4-BE49-F238E27FC236}">
                <a16:creationId xmlns:a16="http://schemas.microsoft.com/office/drawing/2014/main" id="{1FC6C4E8-9C2C-D2DC-55D2-E99F2928DE1F}"/>
              </a:ext>
            </a:extLst>
          </p:cNvPr>
          <p:cNvSpPr>
            <a:spLocks noGrp="1"/>
          </p:cNvSpPr>
          <p:nvPr>
            <p:ph idx="1"/>
          </p:nvPr>
        </p:nvSpPr>
        <p:spPr>
          <a:xfrm>
            <a:off x="1103312" y="1853248"/>
            <a:ext cx="10545763" cy="4195481"/>
          </a:xfrm>
        </p:spPr>
        <p:txBody>
          <a:bodyPr>
            <a:normAutofit lnSpcReduction="10000"/>
          </a:bodyPr>
          <a:lstStyle/>
          <a:p>
            <a:r>
              <a:rPr lang="en-NZ" altLang="zh-CN" dirty="0"/>
              <a:t>Well-defined user stories provided a clear roadmap</a:t>
            </a:r>
          </a:p>
          <a:p>
            <a:pPr marL="0" indent="0">
              <a:buNone/>
            </a:pPr>
            <a:endParaRPr lang="en-GB" altLang="zh-CN" dirty="0"/>
          </a:p>
          <a:p>
            <a:r>
              <a:rPr lang="en-GB" altLang="zh-CN" dirty="0"/>
              <a:t>Core functions were completed on schedule </a:t>
            </a:r>
          </a:p>
          <a:p>
            <a:pPr marL="0" indent="0">
              <a:buNone/>
            </a:pPr>
            <a:r>
              <a:rPr lang="en-GB" altLang="zh-CN" dirty="0"/>
              <a:t>	(A special thanks to our developer, </a:t>
            </a:r>
            <a:r>
              <a:rPr lang="en-GB" altLang="zh-CN" dirty="0" err="1"/>
              <a:t>Bowang</a:t>
            </a:r>
            <a:r>
              <a:rPr lang="en-GB" altLang="zh-CN" dirty="0"/>
              <a:t>.)</a:t>
            </a:r>
          </a:p>
          <a:p>
            <a:pPr marL="0" indent="0">
              <a:buNone/>
            </a:pPr>
            <a:endParaRPr lang="en-GB" altLang="zh-CN" dirty="0"/>
          </a:p>
          <a:p>
            <a:r>
              <a:rPr lang="en-NZ" altLang="zh-CN" dirty="0"/>
              <a:t>All four sprints were completed on time, with no major delays or obstacles</a:t>
            </a:r>
          </a:p>
          <a:p>
            <a:pPr marL="0" indent="0">
              <a:buNone/>
            </a:pPr>
            <a:endParaRPr lang="en-GB" altLang="zh-CN" dirty="0"/>
          </a:p>
          <a:p>
            <a:r>
              <a:rPr lang="en-GB" altLang="zh-CN" dirty="0"/>
              <a:t>Great communication &amp; effective collaboration within the team</a:t>
            </a:r>
          </a:p>
          <a:p>
            <a:endParaRPr lang="en-GB" altLang="zh-CN" dirty="0"/>
          </a:p>
          <a:p>
            <a:r>
              <a:rPr lang="en-GB" altLang="zh-CN" dirty="0"/>
              <a:t>Valuable experience on automation testing tool</a:t>
            </a:r>
            <a:endParaRPr lang="zh-CN" altLang="en-US" dirty="0"/>
          </a:p>
        </p:txBody>
      </p:sp>
      <p:sp>
        <p:nvSpPr>
          <p:cNvPr id="4" name="灯片编号占位符 3">
            <a:extLst>
              <a:ext uri="{FF2B5EF4-FFF2-40B4-BE49-F238E27FC236}">
                <a16:creationId xmlns:a16="http://schemas.microsoft.com/office/drawing/2014/main" id="{8D97DF95-C925-9987-E276-6082412093B2}"/>
              </a:ext>
            </a:extLst>
          </p:cNvPr>
          <p:cNvSpPr>
            <a:spLocks noGrp="1"/>
          </p:cNvSpPr>
          <p:nvPr>
            <p:ph type="sldNum" sz="quarter" idx="12"/>
          </p:nvPr>
        </p:nvSpPr>
        <p:spPr/>
        <p:txBody>
          <a:bodyPr/>
          <a:lstStyle/>
          <a:p>
            <a:fld id="{D8B1D238-0CF4-45C9-9077-D0FD31D045AD}" type="slidenum">
              <a:rPr lang="zh-CN" altLang="en-US" smtClean="0"/>
              <a:t>26</a:t>
            </a:fld>
            <a:endParaRPr lang="zh-CN" altLang="en-US"/>
          </a:p>
        </p:txBody>
      </p:sp>
    </p:spTree>
    <p:extLst>
      <p:ext uri="{BB962C8B-B14F-4D97-AF65-F5344CB8AC3E}">
        <p14:creationId xmlns:p14="http://schemas.microsoft.com/office/powerpoint/2010/main" val="35482090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42CC0E-DD39-4FA9-EEC0-046FEA169CEB}"/>
              </a:ext>
            </a:extLst>
          </p:cNvPr>
          <p:cNvSpPr>
            <a:spLocks noGrp="1"/>
          </p:cNvSpPr>
          <p:nvPr>
            <p:ph type="title"/>
          </p:nvPr>
        </p:nvSpPr>
        <p:spPr>
          <a:xfrm>
            <a:off x="3848081" y="2855661"/>
            <a:ext cx="4495838" cy="1400530"/>
          </a:xfrm>
        </p:spPr>
        <p:txBody>
          <a:bodyPr/>
          <a:lstStyle/>
          <a:p>
            <a:pPr algn="dist"/>
            <a:r>
              <a:rPr lang="en-US" altLang="zh-CN" sz="4800" b="1" dirty="0"/>
              <a:t>THANK YOU</a:t>
            </a:r>
            <a:endParaRPr lang="zh-CN" altLang="en-US" sz="4800" b="1" dirty="0"/>
          </a:p>
        </p:txBody>
      </p:sp>
      <p:sp>
        <p:nvSpPr>
          <p:cNvPr id="3" name="灯片编号占位符 2">
            <a:extLst>
              <a:ext uri="{FF2B5EF4-FFF2-40B4-BE49-F238E27FC236}">
                <a16:creationId xmlns:a16="http://schemas.microsoft.com/office/drawing/2014/main" id="{83ED6850-3AFB-0D2A-8BE9-797E5ADBA1A0}"/>
              </a:ext>
            </a:extLst>
          </p:cNvPr>
          <p:cNvSpPr>
            <a:spLocks noGrp="1"/>
          </p:cNvSpPr>
          <p:nvPr>
            <p:ph type="sldNum" sz="quarter" idx="12"/>
          </p:nvPr>
        </p:nvSpPr>
        <p:spPr/>
        <p:txBody>
          <a:bodyPr/>
          <a:lstStyle/>
          <a:p>
            <a:fld id="{D8B1D238-0CF4-45C9-9077-D0FD31D045AD}" type="slidenum">
              <a:rPr lang="zh-CN" altLang="en-US" smtClean="0"/>
              <a:t>27</a:t>
            </a:fld>
            <a:endParaRPr lang="zh-CN" altLang="en-US"/>
          </a:p>
        </p:txBody>
      </p:sp>
    </p:spTree>
    <p:extLst>
      <p:ext uri="{BB962C8B-B14F-4D97-AF65-F5344CB8AC3E}">
        <p14:creationId xmlns:p14="http://schemas.microsoft.com/office/powerpoint/2010/main" val="3297024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3241819-3284-0DAE-E922-D7580A7227D0}"/>
              </a:ext>
            </a:extLst>
          </p:cNvPr>
          <p:cNvSpPr>
            <a:spLocks noGrp="1"/>
          </p:cNvSpPr>
          <p:nvPr>
            <p:ph type="sldNum" sz="quarter" idx="12"/>
          </p:nvPr>
        </p:nvSpPr>
        <p:spPr/>
        <p:txBody>
          <a:bodyPr/>
          <a:lstStyle/>
          <a:p>
            <a:fld id="{D8B1D238-0CF4-45C9-9077-D0FD31D045AD}" type="slidenum">
              <a:rPr lang="zh-CN" altLang="en-US" smtClean="0"/>
              <a:t>3</a:t>
            </a:fld>
            <a:endParaRPr lang="zh-CN" altLang="en-US"/>
          </a:p>
        </p:txBody>
      </p:sp>
      <p:pic>
        <p:nvPicPr>
          <p:cNvPr id="9" name="图片 8">
            <a:extLst>
              <a:ext uri="{FF2B5EF4-FFF2-40B4-BE49-F238E27FC236}">
                <a16:creationId xmlns:a16="http://schemas.microsoft.com/office/drawing/2014/main" id="{50AD53FB-4D44-8E63-9931-920949DE3D4E}"/>
              </a:ext>
            </a:extLst>
          </p:cNvPr>
          <p:cNvPicPr>
            <a:picLocks noChangeAspect="1"/>
          </p:cNvPicPr>
          <p:nvPr/>
        </p:nvPicPr>
        <p:blipFill>
          <a:blip r:embed="rId2"/>
          <a:stretch>
            <a:fillRect/>
          </a:stretch>
        </p:blipFill>
        <p:spPr>
          <a:xfrm>
            <a:off x="1326087" y="473447"/>
            <a:ext cx="3352239" cy="3030321"/>
          </a:xfrm>
          <a:prstGeom prst="rect">
            <a:avLst/>
          </a:prstGeom>
        </p:spPr>
      </p:pic>
      <p:pic>
        <p:nvPicPr>
          <p:cNvPr id="11" name="图片 10">
            <a:extLst>
              <a:ext uri="{FF2B5EF4-FFF2-40B4-BE49-F238E27FC236}">
                <a16:creationId xmlns:a16="http://schemas.microsoft.com/office/drawing/2014/main" id="{FFF5CFC5-51D1-11E5-F602-16E81AB3E5D9}"/>
              </a:ext>
            </a:extLst>
          </p:cNvPr>
          <p:cNvPicPr>
            <a:picLocks noChangeAspect="1"/>
          </p:cNvPicPr>
          <p:nvPr/>
        </p:nvPicPr>
        <p:blipFill>
          <a:blip r:embed="rId3"/>
          <a:stretch>
            <a:fillRect/>
          </a:stretch>
        </p:blipFill>
        <p:spPr>
          <a:xfrm>
            <a:off x="899660" y="3739561"/>
            <a:ext cx="10795591" cy="2644992"/>
          </a:xfrm>
          <a:prstGeom prst="rect">
            <a:avLst/>
          </a:prstGeom>
        </p:spPr>
      </p:pic>
      <p:pic>
        <p:nvPicPr>
          <p:cNvPr id="8" name="图片 7">
            <a:extLst>
              <a:ext uri="{FF2B5EF4-FFF2-40B4-BE49-F238E27FC236}">
                <a16:creationId xmlns:a16="http://schemas.microsoft.com/office/drawing/2014/main" id="{755DBF4F-E25B-C9C5-74AE-EAE1D07CA725}"/>
              </a:ext>
            </a:extLst>
          </p:cNvPr>
          <p:cNvPicPr>
            <a:picLocks noChangeAspect="1"/>
          </p:cNvPicPr>
          <p:nvPr/>
        </p:nvPicPr>
        <p:blipFill>
          <a:blip r:embed="rId4"/>
          <a:stretch>
            <a:fillRect/>
          </a:stretch>
        </p:blipFill>
        <p:spPr>
          <a:xfrm>
            <a:off x="4990675" y="473447"/>
            <a:ext cx="4178326" cy="3030320"/>
          </a:xfrm>
          <a:prstGeom prst="rect">
            <a:avLst/>
          </a:prstGeom>
        </p:spPr>
      </p:pic>
    </p:spTree>
    <p:extLst>
      <p:ext uri="{BB962C8B-B14F-4D97-AF65-F5344CB8AC3E}">
        <p14:creationId xmlns:p14="http://schemas.microsoft.com/office/powerpoint/2010/main" val="122201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147104-64E7-E596-BBC6-E5B9ED55F1CE}"/>
              </a:ext>
            </a:extLst>
          </p:cNvPr>
          <p:cNvSpPr>
            <a:spLocks noGrp="1"/>
          </p:cNvSpPr>
          <p:nvPr>
            <p:ph type="title"/>
          </p:nvPr>
        </p:nvSpPr>
        <p:spPr/>
        <p:txBody>
          <a:bodyPr/>
          <a:lstStyle/>
          <a:p>
            <a:r>
              <a:rPr lang="en-US" altLang="zh-CN" sz="4000" dirty="0"/>
              <a:t>ERD</a:t>
            </a:r>
            <a:endParaRPr lang="zh-CN" altLang="en-US" dirty="0"/>
          </a:p>
        </p:txBody>
      </p:sp>
      <p:sp>
        <p:nvSpPr>
          <p:cNvPr id="3" name="灯片编号占位符 2">
            <a:extLst>
              <a:ext uri="{FF2B5EF4-FFF2-40B4-BE49-F238E27FC236}">
                <a16:creationId xmlns:a16="http://schemas.microsoft.com/office/drawing/2014/main" id="{4B550B6F-B39A-709C-7C11-B744CBB8AC22}"/>
              </a:ext>
            </a:extLst>
          </p:cNvPr>
          <p:cNvSpPr>
            <a:spLocks noGrp="1"/>
          </p:cNvSpPr>
          <p:nvPr>
            <p:ph type="sldNum" sz="quarter" idx="12"/>
          </p:nvPr>
        </p:nvSpPr>
        <p:spPr/>
        <p:txBody>
          <a:bodyPr/>
          <a:lstStyle/>
          <a:p>
            <a:fld id="{D8B1D238-0CF4-45C9-9077-D0FD31D045AD}" type="slidenum">
              <a:rPr lang="zh-CN" altLang="en-US" smtClean="0"/>
              <a:t>4</a:t>
            </a:fld>
            <a:endParaRPr lang="zh-CN" altLang="en-US"/>
          </a:p>
        </p:txBody>
      </p:sp>
      <p:pic>
        <p:nvPicPr>
          <p:cNvPr id="6" name="图片 5">
            <a:extLst>
              <a:ext uri="{FF2B5EF4-FFF2-40B4-BE49-F238E27FC236}">
                <a16:creationId xmlns:a16="http://schemas.microsoft.com/office/drawing/2014/main" id="{AE4DD58E-599A-0F0D-529E-41256895543D}"/>
              </a:ext>
            </a:extLst>
          </p:cNvPr>
          <p:cNvPicPr>
            <a:picLocks noChangeAspect="1"/>
          </p:cNvPicPr>
          <p:nvPr/>
        </p:nvPicPr>
        <p:blipFill>
          <a:blip r:embed="rId2"/>
          <a:stretch>
            <a:fillRect/>
          </a:stretch>
        </p:blipFill>
        <p:spPr>
          <a:xfrm>
            <a:off x="2350467" y="631359"/>
            <a:ext cx="7313923" cy="5905270"/>
          </a:xfrm>
          <a:prstGeom prst="rect">
            <a:avLst/>
          </a:prstGeom>
        </p:spPr>
      </p:pic>
    </p:spTree>
    <p:extLst>
      <p:ext uri="{BB962C8B-B14F-4D97-AF65-F5344CB8AC3E}">
        <p14:creationId xmlns:p14="http://schemas.microsoft.com/office/powerpoint/2010/main" val="3430150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F66531-C020-BAE3-09BB-EA4721362F6F}"/>
              </a:ext>
            </a:extLst>
          </p:cNvPr>
          <p:cNvSpPr>
            <a:spLocks noGrp="1"/>
          </p:cNvSpPr>
          <p:nvPr>
            <p:ph type="title"/>
          </p:nvPr>
        </p:nvSpPr>
        <p:spPr/>
        <p:txBody>
          <a:bodyPr/>
          <a:lstStyle/>
          <a:p>
            <a:r>
              <a:rPr lang="en-NZ" altLang="zh-CN" sz="4000" dirty="0"/>
              <a:t>Features</a:t>
            </a:r>
            <a:br>
              <a:rPr lang="en-NZ" altLang="zh-CN" sz="4400" dirty="0"/>
            </a:br>
            <a:endParaRPr lang="zh-CN" altLang="en-US" dirty="0"/>
          </a:p>
        </p:txBody>
      </p:sp>
      <p:sp>
        <p:nvSpPr>
          <p:cNvPr id="4" name="内容占位符 2">
            <a:extLst>
              <a:ext uri="{FF2B5EF4-FFF2-40B4-BE49-F238E27FC236}">
                <a16:creationId xmlns:a16="http://schemas.microsoft.com/office/drawing/2014/main" id="{9C8A42CE-C264-C639-3370-B2BC73535A21}"/>
              </a:ext>
            </a:extLst>
          </p:cNvPr>
          <p:cNvSpPr>
            <a:spLocks noGrp="1"/>
          </p:cNvSpPr>
          <p:nvPr>
            <p:ph idx="1"/>
          </p:nvPr>
        </p:nvSpPr>
        <p:spPr>
          <a:xfrm>
            <a:off x="1372670" y="1853248"/>
            <a:ext cx="8946541" cy="3561073"/>
          </a:xfrm>
        </p:spPr>
        <p:txBody>
          <a:bodyPr/>
          <a:lstStyle/>
          <a:p>
            <a:r>
              <a:rPr lang="en-US" altLang="zh-CN" dirty="0"/>
              <a:t>Guest browsing</a:t>
            </a:r>
          </a:p>
          <a:p>
            <a:r>
              <a:rPr lang="en-US" altLang="zh-CN" dirty="0"/>
              <a:t>User Registration &amp; login</a:t>
            </a:r>
          </a:p>
          <a:p>
            <a:r>
              <a:rPr lang="en-US" altLang="zh-CN" dirty="0"/>
              <a:t>Product viewing, searching, and sorting</a:t>
            </a:r>
          </a:p>
          <a:p>
            <a:r>
              <a:rPr lang="en-US" altLang="zh-CN" dirty="0"/>
              <a:t>Purchase</a:t>
            </a:r>
          </a:p>
          <a:p>
            <a:r>
              <a:rPr lang="en-US" altLang="zh-CN" dirty="0"/>
              <a:t>History (transaction management)</a:t>
            </a:r>
            <a:endParaRPr lang="zh-CN" altLang="en-US" dirty="0"/>
          </a:p>
        </p:txBody>
      </p:sp>
      <p:sp>
        <p:nvSpPr>
          <p:cNvPr id="3" name="灯片编号占位符 2">
            <a:extLst>
              <a:ext uri="{FF2B5EF4-FFF2-40B4-BE49-F238E27FC236}">
                <a16:creationId xmlns:a16="http://schemas.microsoft.com/office/drawing/2014/main" id="{DA948EE5-CD0C-5F73-17C6-83532C064363}"/>
              </a:ext>
            </a:extLst>
          </p:cNvPr>
          <p:cNvSpPr>
            <a:spLocks noGrp="1"/>
          </p:cNvSpPr>
          <p:nvPr>
            <p:ph type="sldNum" sz="quarter" idx="12"/>
          </p:nvPr>
        </p:nvSpPr>
        <p:spPr/>
        <p:txBody>
          <a:bodyPr/>
          <a:lstStyle/>
          <a:p>
            <a:fld id="{D8B1D238-0CF4-45C9-9077-D0FD31D045AD}" type="slidenum">
              <a:rPr lang="zh-CN" altLang="en-US" smtClean="0"/>
              <a:t>5</a:t>
            </a:fld>
            <a:endParaRPr lang="zh-CN" altLang="en-US"/>
          </a:p>
        </p:txBody>
      </p:sp>
    </p:spTree>
    <p:extLst>
      <p:ext uri="{BB962C8B-B14F-4D97-AF65-F5344CB8AC3E}">
        <p14:creationId xmlns:p14="http://schemas.microsoft.com/office/powerpoint/2010/main" val="4035439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4A14CB-D9AC-FA6E-8A54-436077B69456}"/>
              </a:ext>
            </a:extLst>
          </p:cNvPr>
          <p:cNvSpPr>
            <a:spLocks noGrp="1"/>
          </p:cNvSpPr>
          <p:nvPr>
            <p:ph type="title"/>
          </p:nvPr>
        </p:nvSpPr>
        <p:spPr/>
        <p:txBody>
          <a:bodyPr/>
          <a:lstStyle/>
          <a:p>
            <a:r>
              <a:rPr lang="en-NZ" altLang="zh-CN" sz="4000" dirty="0"/>
              <a:t>Sprints and Progress</a:t>
            </a:r>
            <a:br>
              <a:rPr lang="en-NZ" altLang="zh-CN" sz="4400" dirty="0"/>
            </a:br>
            <a:endParaRPr lang="zh-CN" altLang="en-US" dirty="0"/>
          </a:p>
        </p:txBody>
      </p:sp>
      <p:graphicFrame>
        <p:nvGraphicFramePr>
          <p:cNvPr id="4" name="内容占位符 3">
            <a:extLst>
              <a:ext uri="{FF2B5EF4-FFF2-40B4-BE49-F238E27FC236}">
                <a16:creationId xmlns:a16="http://schemas.microsoft.com/office/drawing/2014/main" id="{844D2BBF-5494-6EDE-00D8-042349BFC2B1}"/>
              </a:ext>
            </a:extLst>
          </p:cNvPr>
          <p:cNvGraphicFramePr>
            <a:graphicFrameLocks noGrp="1"/>
          </p:cNvGraphicFramePr>
          <p:nvPr>
            <p:ph idx="1"/>
            <p:extLst>
              <p:ext uri="{D42A27DB-BD31-4B8C-83A1-F6EECF244321}">
                <p14:modId xmlns:p14="http://schemas.microsoft.com/office/powerpoint/2010/main" val="2779156244"/>
              </p:ext>
            </p:extLst>
          </p:nvPr>
        </p:nvGraphicFramePr>
        <p:xfrm>
          <a:off x="1099232" y="1272473"/>
          <a:ext cx="9993535" cy="5400040"/>
        </p:xfrm>
        <a:graphic>
          <a:graphicData uri="http://schemas.openxmlformats.org/drawingml/2006/table">
            <a:tbl>
              <a:tblPr firstRow="1" bandRow="1">
                <a:tableStyleId>{00A15C55-8517-42AA-B614-E9B94910E393}</a:tableStyleId>
              </a:tblPr>
              <a:tblGrid>
                <a:gridCol w="1237067">
                  <a:extLst>
                    <a:ext uri="{9D8B030D-6E8A-4147-A177-3AD203B41FA5}">
                      <a16:colId xmlns:a16="http://schemas.microsoft.com/office/drawing/2014/main" val="435596401"/>
                    </a:ext>
                  </a:extLst>
                </a:gridCol>
                <a:gridCol w="8756468">
                  <a:extLst>
                    <a:ext uri="{9D8B030D-6E8A-4147-A177-3AD203B41FA5}">
                      <a16:colId xmlns:a16="http://schemas.microsoft.com/office/drawing/2014/main" val="3922059164"/>
                    </a:ext>
                  </a:extLst>
                </a:gridCol>
              </a:tblGrid>
              <a:tr h="370840">
                <a:tc>
                  <a:txBody>
                    <a:bodyPr/>
                    <a:lstStyle/>
                    <a:p>
                      <a:r>
                        <a:rPr lang="en-US" altLang="zh-CN" dirty="0"/>
                        <a:t>Sprints</a:t>
                      </a:r>
                      <a:endParaRPr lang="zh-CN" altLang="en-US" dirty="0"/>
                    </a:p>
                  </a:txBody>
                  <a:tcPr/>
                </a:tc>
                <a:tc>
                  <a:txBody>
                    <a:bodyPr/>
                    <a:lstStyle/>
                    <a:p>
                      <a:r>
                        <a:rPr lang="en-NZ" altLang="zh-CN" sz="1800" dirty="0"/>
                        <a:t>What was done in each sprint</a:t>
                      </a:r>
                      <a:endParaRPr lang="zh-CN" altLang="en-US" dirty="0"/>
                    </a:p>
                  </a:txBody>
                  <a:tcPr/>
                </a:tc>
                <a:extLst>
                  <a:ext uri="{0D108BD9-81ED-4DB2-BD59-A6C34878D82A}">
                    <a16:rowId xmlns:a16="http://schemas.microsoft.com/office/drawing/2014/main" val="1542397524"/>
                  </a:ext>
                </a:extLst>
              </a:tr>
              <a:tr h="370840">
                <a:tc>
                  <a:txBody>
                    <a:bodyPr/>
                    <a:lstStyle/>
                    <a:p>
                      <a:r>
                        <a:rPr lang="en-US" altLang="zh-CN" sz="1800" dirty="0"/>
                        <a:t>Sprint 1</a:t>
                      </a:r>
                      <a:endParaRPr lang="zh-CN" altLang="en-US" sz="18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800" dirty="0"/>
                        <a:t>User stories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800" dirty="0"/>
                        <a:t>Test plan</a:t>
                      </a:r>
                    </a:p>
                    <a:p>
                      <a:pPr marL="0" marR="0" lvl="0" indent="0" algn="l" defTabSz="457200" rtl="0" eaLnBrk="1" fontAlgn="auto" latinLnBrk="0" hangingPunct="1">
                        <a:lnSpc>
                          <a:spcPct val="100000"/>
                        </a:lnSpc>
                        <a:spcBef>
                          <a:spcPts val="0"/>
                        </a:spcBef>
                        <a:spcAft>
                          <a:spcPts val="0"/>
                        </a:spcAft>
                        <a:buClrTx/>
                        <a:buSzTx/>
                        <a:buFontTx/>
                        <a:buNone/>
                        <a:tabLst/>
                        <a:defRPr/>
                      </a:pPr>
                      <a:r>
                        <a:rPr lang="en-NZ" altLang="zh-CN" sz="1800" dirty="0"/>
                        <a:t>Most of the key features</a:t>
                      </a:r>
                      <a:endParaRPr lang="zh-CN" altLang="en-US" sz="1800" dirty="0"/>
                    </a:p>
                    <a:p>
                      <a:r>
                        <a:rPr lang="en-US" altLang="zh-CN" sz="1800" i="0" dirty="0"/>
                        <a:t>(Login function, Register function, Customer details edit function, Searching &amp; Sorting function, Products displaying, View product details function)</a:t>
                      </a:r>
                    </a:p>
                  </a:txBody>
                  <a:tcPr/>
                </a:tc>
                <a:extLst>
                  <a:ext uri="{0D108BD9-81ED-4DB2-BD59-A6C34878D82A}">
                    <a16:rowId xmlns:a16="http://schemas.microsoft.com/office/drawing/2014/main" val="2742219594"/>
                  </a:ext>
                </a:extLst>
              </a:tr>
              <a:tr h="370840">
                <a:tc>
                  <a:txBody>
                    <a:bodyPr/>
                    <a:lstStyle/>
                    <a:p>
                      <a:r>
                        <a:rPr lang="en-US" altLang="zh-CN" sz="1800" dirty="0"/>
                        <a:t>Sprint 2</a:t>
                      </a:r>
                      <a:endParaRPr lang="zh-CN" altLang="en-US" sz="1800" dirty="0"/>
                    </a:p>
                  </a:txBody>
                  <a:tcPr/>
                </a:tc>
                <a:tc>
                  <a:txBody>
                    <a:bodyPr/>
                    <a:lstStyle/>
                    <a:p>
                      <a:r>
                        <a:rPr lang="en-US" altLang="zh-CN" sz="1800" dirty="0"/>
                        <a:t>The rest of the features</a:t>
                      </a:r>
                      <a:br>
                        <a:rPr lang="en-US" altLang="zh-CN" sz="1800" dirty="0"/>
                      </a:br>
                      <a:r>
                        <a:rPr lang="en-US" altLang="zh-CN" sz="1800" i="0" kern="1200" dirty="0">
                          <a:solidFill>
                            <a:schemeClr val="dk1"/>
                          </a:solidFill>
                          <a:latin typeface="+mn-lt"/>
                          <a:ea typeface="+mn-ea"/>
                          <a:cs typeface="+mn-cs"/>
                        </a:rPr>
                        <a:t>(customer features, Transaction view feature, Transaction delete feature)</a:t>
                      </a:r>
                    </a:p>
                    <a:p>
                      <a:r>
                        <a:rPr lang="en-US" altLang="zh-CN" sz="1800" dirty="0"/>
                        <a:t>Unit testing</a:t>
                      </a:r>
                    </a:p>
                    <a:p>
                      <a:r>
                        <a:rPr lang="en-US" altLang="zh-CN" sz="1800" dirty="0"/>
                        <a:t>WBT</a:t>
                      </a:r>
                    </a:p>
                    <a:p>
                      <a:r>
                        <a:rPr lang="en-GB" altLang="zh-CN" sz="1800" dirty="0"/>
                        <a:t>BBT (partially)</a:t>
                      </a:r>
                      <a:endParaRPr lang="zh-CN" altLang="en-US" sz="1800" dirty="0"/>
                    </a:p>
                  </a:txBody>
                  <a:tcPr/>
                </a:tc>
                <a:extLst>
                  <a:ext uri="{0D108BD9-81ED-4DB2-BD59-A6C34878D82A}">
                    <a16:rowId xmlns:a16="http://schemas.microsoft.com/office/drawing/2014/main" val="2940676903"/>
                  </a:ext>
                </a:extLst>
              </a:tr>
              <a:tr h="370840">
                <a:tc>
                  <a:txBody>
                    <a:bodyPr/>
                    <a:lstStyle/>
                    <a:p>
                      <a:r>
                        <a:rPr lang="en-US" altLang="zh-CN" sz="1800" dirty="0"/>
                        <a:t>Sprint 3</a:t>
                      </a:r>
                      <a:endParaRPr lang="zh-CN" altLang="en-US" sz="1800" dirty="0"/>
                    </a:p>
                  </a:txBody>
                  <a:tcPr/>
                </a:tc>
                <a:tc>
                  <a:txBody>
                    <a:bodyPr/>
                    <a:lstStyle/>
                    <a:p>
                      <a:r>
                        <a:rPr lang="en-GB" altLang="zh-CN" sz="1800" dirty="0"/>
                        <a:t>Automation testing (Selenium)</a:t>
                      </a:r>
                    </a:p>
                    <a:p>
                      <a:pPr marL="0" marR="0" lvl="0" indent="0" algn="l" defTabSz="457200" rtl="0" eaLnBrk="1" fontAlgn="auto" latinLnBrk="0" hangingPunct="1">
                        <a:lnSpc>
                          <a:spcPct val="100000"/>
                        </a:lnSpc>
                        <a:spcBef>
                          <a:spcPts val="0"/>
                        </a:spcBef>
                        <a:spcAft>
                          <a:spcPts val="0"/>
                        </a:spcAft>
                        <a:buClrTx/>
                        <a:buSzTx/>
                        <a:buFontTx/>
                        <a:buNone/>
                        <a:tabLst/>
                        <a:defRPr/>
                      </a:pPr>
                      <a:r>
                        <a:rPr lang="en-GB" altLang="zh-CN" sz="1800" dirty="0"/>
                        <a:t>BBT (the rest)</a:t>
                      </a:r>
                      <a:endParaRPr lang="zh-CN" altLang="en-US" sz="1800" dirty="0"/>
                    </a:p>
                    <a:p>
                      <a:r>
                        <a:rPr lang="en-US" altLang="zh-CN" sz="1800" dirty="0"/>
                        <a:t>JMeter (performance and load test)</a:t>
                      </a:r>
                    </a:p>
                    <a:p>
                      <a:r>
                        <a:rPr lang="en-US" altLang="zh-CN" sz="1800" dirty="0"/>
                        <a:t>ERD (</a:t>
                      </a:r>
                      <a:r>
                        <a:rPr lang="en-NZ" altLang="zh-CN" sz="1800" dirty="0"/>
                        <a:t>Turn the rough sketch on paper into a more visually appealing image.</a:t>
                      </a:r>
                      <a:r>
                        <a:rPr lang="en-US" altLang="zh-CN" sz="1800" dirty="0"/>
                        <a:t>)</a:t>
                      </a:r>
                      <a:endParaRPr lang="zh-CN" altLang="en-US" sz="1800" dirty="0"/>
                    </a:p>
                  </a:txBody>
                  <a:tcPr/>
                </a:tc>
                <a:extLst>
                  <a:ext uri="{0D108BD9-81ED-4DB2-BD59-A6C34878D82A}">
                    <a16:rowId xmlns:a16="http://schemas.microsoft.com/office/drawing/2014/main" val="4293190243"/>
                  </a:ext>
                </a:extLst>
              </a:tr>
              <a:tr h="370840">
                <a:tc>
                  <a:txBody>
                    <a:bodyPr/>
                    <a:lstStyle/>
                    <a:p>
                      <a:r>
                        <a:rPr lang="en-US" altLang="zh-CN" sz="1800" dirty="0"/>
                        <a:t>Sprint 4</a:t>
                      </a:r>
                      <a:endParaRPr lang="zh-CN" altLang="en-US" sz="1800" dirty="0"/>
                    </a:p>
                  </a:txBody>
                  <a:tcPr/>
                </a:tc>
                <a:tc>
                  <a:txBody>
                    <a:bodyPr/>
                    <a:lstStyle/>
                    <a:p>
                      <a:r>
                        <a:rPr lang="en-GB" altLang="zh-CN" sz="1800" dirty="0"/>
                        <a:t>Puma Scan (Static Code Analysis)</a:t>
                      </a:r>
                    </a:p>
                    <a:p>
                      <a:r>
                        <a:rPr lang="en-GB" altLang="zh-CN" sz="1800" dirty="0"/>
                        <a:t>Security document</a:t>
                      </a:r>
                    </a:p>
                    <a:p>
                      <a:r>
                        <a:rPr lang="en-GB" altLang="zh-CN" sz="1800" dirty="0"/>
                        <a:t>Presentation slides</a:t>
                      </a:r>
                      <a:endParaRPr lang="zh-CN" altLang="en-US" sz="1800" dirty="0"/>
                    </a:p>
                  </a:txBody>
                  <a:tcPr/>
                </a:tc>
                <a:extLst>
                  <a:ext uri="{0D108BD9-81ED-4DB2-BD59-A6C34878D82A}">
                    <a16:rowId xmlns:a16="http://schemas.microsoft.com/office/drawing/2014/main" val="2036509080"/>
                  </a:ext>
                </a:extLst>
              </a:tr>
            </a:tbl>
          </a:graphicData>
        </a:graphic>
      </p:graphicFrame>
      <p:sp>
        <p:nvSpPr>
          <p:cNvPr id="3" name="灯片编号占位符 2">
            <a:extLst>
              <a:ext uri="{FF2B5EF4-FFF2-40B4-BE49-F238E27FC236}">
                <a16:creationId xmlns:a16="http://schemas.microsoft.com/office/drawing/2014/main" id="{AB342ACA-2B75-D3E0-122D-82DA02751533}"/>
              </a:ext>
            </a:extLst>
          </p:cNvPr>
          <p:cNvSpPr>
            <a:spLocks noGrp="1"/>
          </p:cNvSpPr>
          <p:nvPr>
            <p:ph type="sldNum" sz="quarter" idx="12"/>
          </p:nvPr>
        </p:nvSpPr>
        <p:spPr/>
        <p:txBody>
          <a:bodyPr/>
          <a:lstStyle/>
          <a:p>
            <a:fld id="{D8B1D238-0CF4-45C9-9077-D0FD31D045AD}" type="slidenum">
              <a:rPr lang="zh-CN" altLang="en-US" smtClean="0"/>
              <a:t>6</a:t>
            </a:fld>
            <a:endParaRPr lang="zh-CN" altLang="en-US"/>
          </a:p>
        </p:txBody>
      </p:sp>
    </p:spTree>
    <p:extLst>
      <p:ext uri="{BB962C8B-B14F-4D97-AF65-F5344CB8AC3E}">
        <p14:creationId xmlns:p14="http://schemas.microsoft.com/office/powerpoint/2010/main" val="4055532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4A14CB-D9AC-FA6E-8A54-436077B69456}"/>
              </a:ext>
            </a:extLst>
          </p:cNvPr>
          <p:cNvSpPr>
            <a:spLocks noGrp="1"/>
          </p:cNvSpPr>
          <p:nvPr>
            <p:ph type="title"/>
          </p:nvPr>
        </p:nvSpPr>
        <p:spPr/>
        <p:txBody>
          <a:bodyPr/>
          <a:lstStyle/>
          <a:p>
            <a:r>
              <a:rPr lang="en-NZ" altLang="zh-CN" sz="4000" dirty="0"/>
              <a:t>Sprints and Progress</a:t>
            </a:r>
            <a:br>
              <a:rPr lang="en-NZ" altLang="zh-CN" sz="4400" dirty="0"/>
            </a:br>
            <a:endParaRPr lang="zh-CN" altLang="en-US" dirty="0"/>
          </a:p>
        </p:txBody>
      </p:sp>
      <p:sp>
        <p:nvSpPr>
          <p:cNvPr id="5" name="内容占位符 4">
            <a:extLst>
              <a:ext uri="{FF2B5EF4-FFF2-40B4-BE49-F238E27FC236}">
                <a16:creationId xmlns:a16="http://schemas.microsoft.com/office/drawing/2014/main" id="{CB254B00-7A12-E190-94C6-609A6335E1E6}"/>
              </a:ext>
            </a:extLst>
          </p:cNvPr>
          <p:cNvSpPr>
            <a:spLocks noGrp="1"/>
          </p:cNvSpPr>
          <p:nvPr>
            <p:ph idx="1"/>
          </p:nvPr>
        </p:nvSpPr>
        <p:spPr>
          <a:xfrm>
            <a:off x="302325" y="2136206"/>
            <a:ext cx="4822567" cy="1292794"/>
          </a:xfrm>
        </p:spPr>
        <p:txBody>
          <a:bodyPr/>
          <a:lstStyle/>
          <a:p>
            <a:r>
              <a:rPr lang="en-US" altLang="zh-CN" dirty="0"/>
              <a:t>Daily stand-up meeting</a:t>
            </a:r>
          </a:p>
          <a:p>
            <a:r>
              <a:rPr lang="en-US" altLang="zh-CN" dirty="0"/>
              <a:t>Weekly progress report to the tutor</a:t>
            </a:r>
          </a:p>
          <a:p>
            <a:r>
              <a:rPr lang="en-US" altLang="zh-CN" dirty="0"/>
              <a:t>Trello to monitor the whole project</a:t>
            </a:r>
            <a:endParaRPr lang="zh-CN" altLang="en-US" dirty="0"/>
          </a:p>
        </p:txBody>
      </p:sp>
      <p:pic>
        <p:nvPicPr>
          <p:cNvPr id="7" name="图片 6">
            <a:extLst>
              <a:ext uri="{FF2B5EF4-FFF2-40B4-BE49-F238E27FC236}">
                <a16:creationId xmlns:a16="http://schemas.microsoft.com/office/drawing/2014/main" id="{38857C92-A806-48AA-DEFA-E2A489160565}"/>
              </a:ext>
            </a:extLst>
          </p:cNvPr>
          <p:cNvPicPr>
            <a:picLocks noChangeAspect="1"/>
          </p:cNvPicPr>
          <p:nvPr/>
        </p:nvPicPr>
        <p:blipFill>
          <a:blip r:embed="rId2"/>
          <a:srcRect b="5867"/>
          <a:stretch/>
        </p:blipFill>
        <p:spPr>
          <a:xfrm>
            <a:off x="5405179" y="1237754"/>
            <a:ext cx="6232981" cy="5290637"/>
          </a:xfrm>
          <a:prstGeom prst="rect">
            <a:avLst/>
          </a:prstGeom>
        </p:spPr>
      </p:pic>
      <p:sp>
        <p:nvSpPr>
          <p:cNvPr id="3" name="灯片编号占位符 2">
            <a:extLst>
              <a:ext uri="{FF2B5EF4-FFF2-40B4-BE49-F238E27FC236}">
                <a16:creationId xmlns:a16="http://schemas.microsoft.com/office/drawing/2014/main" id="{C40F3ABA-AED9-5DFE-6633-09FE6CC19AFF}"/>
              </a:ext>
            </a:extLst>
          </p:cNvPr>
          <p:cNvSpPr>
            <a:spLocks noGrp="1"/>
          </p:cNvSpPr>
          <p:nvPr>
            <p:ph type="sldNum" sz="quarter" idx="12"/>
          </p:nvPr>
        </p:nvSpPr>
        <p:spPr/>
        <p:txBody>
          <a:bodyPr/>
          <a:lstStyle/>
          <a:p>
            <a:fld id="{D8B1D238-0CF4-45C9-9077-D0FD31D045AD}" type="slidenum">
              <a:rPr lang="zh-CN" altLang="en-US" smtClean="0"/>
              <a:t>7</a:t>
            </a:fld>
            <a:endParaRPr lang="zh-CN" altLang="en-US"/>
          </a:p>
        </p:txBody>
      </p:sp>
    </p:spTree>
    <p:extLst>
      <p:ext uri="{BB962C8B-B14F-4D97-AF65-F5344CB8AC3E}">
        <p14:creationId xmlns:p14="http://schemas.microsoft.com/office/powerpoint/2010/main" val="1148666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A2E3EC-21AA-8120-4DD0-CF91B368B9A6}"/>
              </a:ext>
            </a:extLst>
          </p:cNvPr>
          <p:cNvSpPr>
            <a:spLocks noGrp="1"/>
          </p:cNvSpPr>
          <p:nvPr>
            <p:ph type="title"/>
          </p:nvPr>
        </p:nvSpPr>
        <p:spPr/>
        <p:txBody>
          <a:bodyPr/>
          <a:lstStyle/>
          <a:p>
            <a:r>
              <a:rPr lang="en-NZ" altLang="zh-CN" sz="4000" dirty="0"/>
              <a:t>Testing - WBT</a:t>
            </a:r>
            <a:endParaRPr lang="zh-CN" altLang="en-US" sz="4000" dirty="0"/>
          </a:p>
        </p:txBody>
      </p:sp>
      <p:sp>
        <p:nvSpPr>
          <p:cNvPr id="3" name="内容占位符 2">
            <a:extLst>
              <a:ext uri="{FF2B5EF4-FFF2-40B4-BE49-F238E27FC236}">
                <a16:creationId xmlns:a16="http://schemas.microsoft.com/office/drawing/2014/main" id="{1FD2070F-15F3-AC9E-AF42-F9CF4330F720}"/>
              </a:ext>
            </a:extLst>
          </p:cNvPr>
          <p:cNvSpPr>
            <a:spLocks noGrp="1"/>
          </p:cNvSpPr>
          <p:nvPr>
            <p:ph idx="1"/>
          </p:nvPr>
        </p:nvSpPr>
        <p:spPr>
          <a:xfrm>
            <a:off x="646111" y="1311822"/>
            <a:ext cx="10053786" cy="541426"/>
          </a:xfrm>
        </p:spPr>
        <p:txBody>
          <a:bodyPr/>
          <a:lstStyle/>
          <a:p>
            <a:r>
              <a:rPr lang="en-US" altLang="zh-CN" dirty="0"/>
              <a:t>9 test cases, covered all controllers &amp; all methods, achieved 100% coverage</a:t>
            </a:r>
            <a:endParaRPr lang="zh-CN" altLang="en-US" dirty="0"/>
          </a:p>
        </p:txBody>
      </p:sp>
      <p:pic>
        <p:nvPicPr>
          <p:cNvPr id="5" name="图片 4">
            <a:extLst>
              <a:ext uri="{FF2B5EF4-FFF2-40B4-BE49-F238E27FC236}">
                <a16:creationId xmlns:a16="http://schemas.microsoft.com/office/drawing/2014/main" id="{D0305440-4742-399A-6B78-4921613F27CD}"/>
              </a:ext>
            </a:extLst>
          </p:cNvPr>
          <p:cNvPicPr>
            <a:picLocks noChangeAspect="1"/>
          </p:cNvPicPr>
          <p:nvPr/>
        </p:nvPicPr>
        <p:blipFill>
          <a:blip r:embed="rId2"/>
          <a:stretch>
            <a:fillRect/>
          </a:stretch>
        </p:blipFill>
        <p:spPr>
          <a:xfrm>
            <a:off x="783145" y="2184220"/>
            <a:ext cx="10427236" cy="4134062"/>
          </a:xfrm>
          <a:prstGeom prst="rect">
            <a:avLst/>
          </a:prstGeom>
        </p:spPr>
      </p:pic>
      <p:sp>
        <p:nvSpPr>
          <p:cNvPr id="4" name="灯片编号占位符 3">
            <a:extLst>
              <a:ext uri="{FF2B5EF4-FFF2-40B4-BE49-F238E27FC236}">
                <a16:creationId xmlns:a16="http://schemas.microsoft.com/office/drawing/2014/main" id="{7D4A4F0E-43B6-9F0C-BDF2-7D311BE6C919}"/>
              </a:ext>
            </a:extLst>
          </p:cNvPr>
          <p:cNvSpPr>
            <a:spLocks noGrp="1"/>
          </p:cNvSpPr>
          <p:nvPr>
            <p:ph type="sldNum" sz="quarter" idx="12"/>
          </p:nvPr>
        </p:nvSpPr>
        <p:spPr/>
        <p:txBody>
          <a:bodyPr/>
          <a:lstStyle/>
          <a:p>
            <a:fld id="{D8B1D238-0CF4-45C9-9077-D0FD31D045AD}" type="slidenum">
              <a:rPr lang="zh-CN" altLang="en-US" smtClean="0"/>
              <a:t>8</a:t>
            </a:fld>
            <a:endParaRPr lang="zh-CN" altLang="en-US"/>
          </a:p>
        </p:txBody>
      </p:sp>
    </p:spTree>
    <p:extLst>
      <p:ext uri="{BB962C8B-B14F-4D97-AF65-F5344CB8AC3E}">
        <p14:creationId xmlns:p14="http://schemas.microsoft.com/office/powerpoint/2010/main" val="344776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A2E3EC-21AA-8120-4DD0-CF91B368B9A6}"/>
              </a:ext>
            </a:extLst>
          </p:cNvPr>
          <p:cNvSpPr>
            <a:spLocks noGrp="1"/>
          </p:cNvSpPr>
          <p:nvPr>
            <p:ph type="title"/>
          </p:nvPr>
        </p:nvSpPr>
        <p:spPr/>
        <p:txBody>
          <a:bodyPr/>
          <a:lstStyle/>
          <a:p>
            <a:r>
              <a:rPr lang="en-NZ" altLang="zh-CN" sz="4000" dirty="0"/>
              <a:t>Testing - WBT</a:t>
            </a:r>
            <a:endParaRPr lang="zh-CN" altLang="en-US" sz="4000" dirty="0"/>
          </a:p>
        </p:txBody>
      </p:sp>
      <p:sp>
        <p:nvSpPr>
          <p:cNvPr id="3" name="内容占位符 2">
            <a:extLst>
              <a:ext uri="{FF2B5EF4-FFF2-40B4-BE49-F238E27FC236}">
                <a16:creationId xmlns:a16="http://schemas.microsoft.com/office/drawing/2014/main" id="{1FD2070F-15F3-AC9E-AF42-F9CF4330F720}"/>
              </a:ext>
            </a:extLst>
          </p:cNvPr>
          <p:cNvSpPr>
            <a:spLocks noGrp="1"/>
          </p:cNvSpPr>
          <p:nvPr>
            <p:ph idx="1"/>
          </p:nvPr>
        </p:nvSpPr>
        <p:spPr>
          <a:xfrm>
            <a:off x="646111" y="1311822"/>
            <a:ext cx="10053786" cy="541426"/>
          </a:xfrm>
        </p:spPr>
        <p:txBody>
          <a:bodyPr/>
          <a:lstStyle/>
          <a:p>
            <a:r>
              <a:rPr lang="en-US" altLang="zh-CN" dirty="0"/>
              <a:t>9 test cases, covered all controllers &amp; all methods, achieved 100% coverage</a:t>
            </a:r>
            <a:endParaRPr lang="zh-CN" altLang="en-US" dirty="0"/>
          </a:p>
        </p:txBody>
      </p:sp>
      <p:pic>
        <p:nvPicPr>
          <p:cNvPr id="6" name="图片 5">
            <a:extLst>
              <a:ext uri="{FF2B5EF4-FFF2-40B4-BE49-F238E27FC236}">
                <a16:creationId xmlns:a16="http://schemas.microsoft.com/office/drawing/2014/main" id="{3ACC8D61-3AC2-01A9-4740-8B30660DC610}"/>
              </a:ext>
            </a:extLst>
          </p:cNvPr>
          <p:cNvPicPr>
            <a:picLocks noChangeAspect="1"/>
          </p:cNvPicPr>
          <p:nvPr/>
        </p:nvPicPr>
        <p:blipFill>
          <a:blip r:embed="rId2"/>
          <a:stretch>
            <a:fillRect/>
          </a:stretch>
        </p:blipFill>
        <p:spPr>
          <a:xfrm>
            <a:off x="872856" y="1803124"/>
            <a:ext cx="10192093" cy="4876096"/>
          </a:xfrm>
          <a:prstGeom prst="rect">
            <a:avLst/>
          </a:prstGeom>
        </p:spPr>
      </p:pic>
      <p:sp>
        <p:nvSpPr>
          <p:cNvPr id="4" name="灯片编号占位符 3">
            <a:extLst>
              <a:ext uri="{FF2B5EF4-FFF2-40B4-BE49-F238E27FC236}">
                <a16:creationId xmlns:a16="http://schemas.microsoft.com/office/drawing/2014/main" id="{36607460-D172-426B-978D-6591C1385B1A}"/>
              </a:ext>
            </a:extLst>
          </p:cNvPr>
          <p:cNvSpPr>
            <a:spLocks noGrp="1"/>
          </p:cNvSpPr>
          <p:nvPr>
            <p:ph type="sldNum" sz="quarter" idx="12"/>
          </p:nvPr>
        </p:nvSpPr>
        <p:spPr/>
        <p:txBody>
          <a:bodyPr/>
          <a:lstStyle/>
          <a:p>
            <a:fld id="{D8B1D238-0CF4-45C9-9077-D0FD31D045AD}" type="slidenum">
              <a:rPr lang="zh-CN" altLang="en-US" smtClean="0"/>
              <a:t>9</a:t>
            </a:fld>
            <a:endParaRPr lang="zh-CN" altLang="en-US"/>
          </a:p>
        </p:txBody>
      </p:sp>
    </p:spTree>
    <p:extLst>
      <p:ext uri="{BB962C8B-B14F-4D97-AF65-F5344CB8AC3E}">
        <p14:creationId xmlns:p14="http://schemas.microsoft.com/office/powerpoint/2010/main" val="29474807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离子">
  <a:themeElements>
    <a:clrScheme name="离子">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离子">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离子">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TM02836342[[fn=离子]]</Template>
  <TotalTime>2001</TotalTime>
  <Words>817</Words>
  <Application>Microsoft Office PowerPoint</Application>
  <PresentationFormat>宽屏</PresentationFormat>
  <Paragraphs>158</Paragraphs>
  <Slides>27</Slides>
  <Notes>5</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27</vt:i4>
      </vt:variant>
    </vt:vector>
  </HeadingPairs>
  <TitlesOfParts>
    <vt:vector size="33" baseType="lpstr">
      <vt:lpstr>等线</vt:lpstr>
      <vt:lpstr>Calibri</vt:lpstr>
      <vt:lpstr>Century Gothic</vt:lpstr>
      <vt:lpstr>Times New Roman</vt:lpstr>
      <vt:lpstr>Wingdings 3</vt:lpstr>
      <vt:lpstr>离子</vt:lpstr>
      <vt:lpstr>ShopEasy</vt:lpstr>
      <vt:lpstr>Application Overview </vt:lpstr>
      <vt:lpstr>PowerPoint 演示文稿</vt:lpstr>
      <vt:lpstr>ERD</vt:lpstr>
      <vt:lpstr>Features </vt:lpstr>
      <vt:lpstr>Sprints and Progress </vt:lpstr>
      <vt:lpstr>Sprints and Progress </vt:lpstr>
      <vt:lpstr>Testing - WBT</vt:lpstr>
      <vt:lpstr>Testing - WBT</vt:lpstr>
      <vt:lpstr>Testing - BBT</vt:lpstr>
      <vt:lpstr>Testing - BBT</vt:lpstr>
      <vt:lpstr>Testing - Unit Testing</vt:lpstr>
      <vt:lpstr>Testing – Automation Testing </vt:lpstr>
      <vt:lpstr>Testing - Performance and Load Testing (JMeter) </vt:lpstr>
      <vt:lpstr>PowerPoint 演示文稿</vt:lpstr>
      <vt:lpstr>PowerPoint 演示文稿</vt:lpstr>
      <vt:lpstr>PowerPoint 演示文稿</vt:lpstr>
      <vt:lpstr>Testing - Puma Scan</vt:lpstr>
      <vt:lpstr>Testing - Puma Scan</vt:lpstr>
      <vt:lpstr>PowerPoint 演示文稿</vt:lpstr>
      <vt:lpstr>PowerPoint 演示文稿</vt:lpstr>
      <vt:lpstr>PowerPoint 演示文稿</vt:lpstr>
      <vt:lpstr>PowerPoint 演示文稿</vt:lpstr>
      <vt:lpstr>Testing - Puma Scan</vt:lpstr>
      <vt:lpstr>Issues/Challenges faced</vt:lpstr>
      <vt:lpstr>Successes &amp; Positive Outcomes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chunguang liu</dc:creator>
  <cp:lastModifiedBy>chunguang liu</cp:lastModifiedBy>
  <cp:revision>58</cp:revision>
  <dcterms:created xsi:type="dcterms:W3CDTF">2024-09-23T23:18:17Z</dcterms:created>
  <dcterms:modified xsi:type="dcterms:W3CDTF">2024-10-07T21:20:12Z</dcterms:modified>
</cp:coreProperties>
</file>